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8288000" cy="10287000"/>
  <p:notesSz cx="6858000" cy="9144000"/>
  <p:embeddedFontLst>
    <p:embeddedFont>
      <p:font typeface="Anton" charset="1" panose="00000500000000000000"/>
      <p:regular r:id="rId80"/>
    </p:embeddedFont>
    <p:embeddedFont>
      <p:font typeface="Canva Sans" charset="1" panose="020B0503030501040103"/>
      <p:regular r:id="rId81"/>
    </p:embeddedFont>
    <p:embeddedFont>
      <p:font typeface="Proxima Nova Bold" charset="1" panose="02000506030000020004"/>
      <p:regular r:id="rId82"/>
    </p:embeddedFont>
    <p:embeddedFont>
      <p:font typeface="Proxima Nova" charset="1" panose="02000506030000020004"/>
      <p:regular r:id="rId83"/>
    </p:embeddedFont>
    <p:embeddedFont>
      <p:font typeface="Open Sans Bold" charset="1" panose="00000000000000000000"/>
      <p:regular r:id="rId84"/>
    </p:embeddedFont>
    <p:embeddedFont>
      <p:font typeface="Open Sans" charset="1" panose="00000000000000000000"/>
      <p:regular r:id="rId85"/>
    </p:embeddedFont>
    <p:embeddedFont>
      <p:font typeface="Canva Sans Italics" charset="1" panose="020B0503030501040103"/>
      <p:regular r:id="rId86"/>
    </p:embeddedFont>
    <p:embeddedFont>
      <p:font typeface="Canva Sans Bold" charset="1" panose="020B0803030501040103"/>
      <p:regular r:id="rId87"/>
    </p:embeddedFont>
    <p:embeddedFont>
      <p:font typeface="PT Serif" charset="1" panose="020A0603040505020204"/>
      <p:regular r:id="rId88"/>
    </p:embeddedFont>
    <p:embeddedFont>
      <p:font typeface="PT Serif Bold" charset="1" panose="020A0703040505020204"/>
      <p:regular r:id="rId89"/>
    </p:embeddedFont>
    <p:embeddedFont>
      <p:font typeface="PT Sans Bold" charset="1" panose="020B0703020203020204"/>
      <p:regular r:id="rId90"/>
    </p:embeddedFont>
    <p:embeddedFont>
      <p:font typeface="PT Sans" charset="1" panose="020B0503020203020204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Relationship Id="rId90" Target="fonts/font90.fntdata" Type="http://schemas.openxmlformats.org/officeDocument/2006/relationships/font"/><Relationship Id="rId91" Target="fonts/font91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jpeg" Type="http://schemas.openxmlformats.org/officeDocument/2006/relationships/image"/><Relationship Id="rId6" Target="../media/VAGoqb3P-w0.mp4" Type="http://schemas.openxmlformats.org/officeDocument/2006/relationships/video"/><Relationship Id="rId7" Target="../media/VAGoqb3P-w0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Relationship Id="rId6" Target="../media/VAGoqWrZs2Q.mp4" Type="http://schemas.openxmlformats.org/officeDocument/2006/relationships/video"/><Relationship Id="rId7" Target="../media/VAGoqWrZs2Q.mp4" Type="http://schemas.microsoft.com/office/2007/relationships/media"/><Relationship Id="rId8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jpeg" Type="http://schemas.openxmlformats.org/officeDocument/2006/relationships/image"/><Relationship Id="rId5" Target="../media/VAGoqp7WQAU.mp4" Type="http://schemas.openxmlformats.org/officeDocument/2006/relationships/video"/><Relationship Id="rId6" Target="../media/VAGoqp7WQAU.mp4" Type="http://schemas.microsoft.com/office/2007/relationships/media"/><Relationship Id="rId7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jpeg" Type="http://schemas.openxmlformats.org/officeDocument/2006/relationships/image"/><Relationship Id="rId5" Target="../media/VAGpCJiN0X0.mp4" Type="http://schemas.openxmlformats.org/officeDocument/2006/relationships/video"/><Relationship Id="rId6" Target="../media/VAGpCJiN0X0.mp4" Type="http://schemas.microsoft.com/office/2007/relationships/media"/><Relationship Id="rId7" Target="../media/image47.jpeg" Type="http://schemas.openxmlformats.org/officeDocument/2006/relationships/image"/><Relationship Id="rId8" Target="../media/VAGpCLQzq8I.mp4" Type="http://schemas.openxmlformats.org/officeDocument/2006/relationships/video"/><Relationship Id="rId9" Target="../media/VAGpCLQzq8I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jpeg" Type="http://schemas.openxmlformats.org/officeDocument/2006/relationships/image"/><Relationship Id="rId4" Target="../media/VAGoqb3P-w0.mp4" Type="http://schemas.openxmlformats.org/officeDocument/2006/relationships/video"/><Relationship Id="rId5" Target="../media/VAGoqb3P-w0.mp4" Type="http://schemas.microsoft.com/office/2007/relationships/media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jpeg" Type="http://schemas.openxmlformats.org/officeDocument/2006/relationships/image"/><Relationship Id="rId4" Target="../media/VAGoqb3P-w0.mp4" Type="http://schemas.openxmlformats.org/officeDocument/2006/relationships/video"/><Relationship Id="rId5" Target="../media/VAGoqb3P-w0.mp4" Type="http://schemas.microsoft.com/office/2007/relationships/media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3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7.jpe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2665" y="2794506"/>
            <a:ext cx="2360981" cy="2360981"/>
          </a:xfrm>
          <a:custGeom>
            <a:avLst/>
            <a:gdLst/>
            <a:ahLst/>
            <a:cxnLst/>
            <a:rect r="r" b="b" t="t" l="l"/>
            <a:pathLst>
              <a:path h="2360981" w="2360981">
                <a:moveTo>
                  <a:pt x="0" y="0"/>
                </a:moveTo>
                <a:lnTo>
                  <a:pt x="2360981" y="0"/>
                </a:lnTo>
                <a:lnTo>
                  <a:pt x="2360981" y="2360982"/>
                </a:lnTo>
                <a:lnTo>
                  <a:pt x="0" y="236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1781" y="2873823"/>
            <a:ext cx="4390347" cy="4390347"/>
          </a:xfrm>
          <a:custGeom>
            <a:avLst/>
            <a:gdLst/>
            <a:ahLst/>
            <a:cxnLst/>
            <a:rect r="r" b="b" t="t" l="l"/>
            <a:pathLst>
              <a:path h="4390347" w="4390347">
                <a:moveTo>
                  <a:pt x="0" y="0"/>
                </a:moveTo>
                <a:lnTo>
                  <a:pt x="4390347" y="0"/>
                </a:lnTo>
                <a:lnTo>
                  <a:pt x="4390347" y="4390347"/>
                </a:lnTo>
                <a:lnTo>
                  <a:pt x="0" y="4390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749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62744" y="2329838"/>
            <a:ext cx="9784920" cy="273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7"/>
              </a:lnSpc>
              <a:spcBef>
                <a:spcPct val="0"/>
              </a:spcBef>
            </a:pPr>
            <a:r>
              <a:rPr lang="en-US" sz="15983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REDES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2744" y="4529701"/>
            <a:ext cx="9784920" cy="215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34"/>
              </a:lnSpc>
              <a:spcBef>
                <a:spcPct val="0"/>
              </a:spcBef>
            </a:pPr>
            <a:r>
              <a:rPr lang="en-US" sz="12595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NEURAIS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77378"/>
            <a:ext cx="5829909" cy="1231568"/>
          </a:xfrm>
          <a:custGeom>
            <a:avLst/>
            <a:gdLst/>
            <a:ahLst/>
            <a:cxnLst/>
            <a:rect r="r" b="b" t="t" l="l"/>
            <a:pathLst>
              <a:path h="1231568" w="5829909">
                <a:moveTo>
                  <a:pt x="0" y="0"/>
                </a:moveTo>
                <a:lnTo>
                  <a:pt x="5829909" y="0"/>
                </a:lnTo>
                <a:lnTo>
                  <a:pt x="5829909" y="1231568"/>
                </a:lnTo>
                <a:lnTo>
                  <a:pt x="0" y="1231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80125" y="-10775"/>
            <a:ext cx="1407875" cy="1407875"/>
          </a:xfrm>
          <a:custGeom>
            <a:avLst/>
            <a:gdLst/>
            <a:ahLst/>
            <a:cxnLst/>
            <a:rect r="r" b="b" t="t" l="l"/>
            <a:pathLst>
              <a:path h="1407875" w="1407875">
                <a:moveTo>
                  <a:pt x="0" y="0"/>
                </a:moveTo>
                <a:lnTo>
                  <a:pt x="1407875" y="0"/>
                </a:lnTo>
                <a:lnTo>
                  <a:pt x="1407875" y="1407874"/>
                </a:lnTo>
                <a:lnTo>
                  <a:pt x="0" y="1407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662744" y="6646880"/>
            <a:ext cx="4708973" cy="68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19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ALGORITMO DE BACKPROPAGATION E </a:t>
            </a:r>
          </a:p>
          <a:p>
            <a:pPr algn="l">
              <a:lnSpc>
                <a:spcPts val="2773"/>
              </a:lnSpc>
              <a:spcBef>
                <a:spcPct val="0"/>
              </a:spcBef>
            </a:pPr>
            <a:r>
              <a:rPr lang="en-US" sz="19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AJUSTE DE HIPERPARÂMETROS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62744" y="7580082"/>
            <a:ext cx="6550406" cy="34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517" b="true">
                <a:solidFill>
                  <a:srgbClr val="1F20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Docente: Dr. Thales Levi Azevedo Valente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62744" y="7963000"/>
            <a:ext cx="7062512" cy="67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517">
                <a:solidFill>
                  <a:srgbClr val="1F2020"/>
                </a:solidFill>
                <a:latin typeface="Proxima Nova"/>
                <a:ea typeface="Proxima Nova"/>
                <a:cs typeface="Proxima Nova"/>
                <a:sym typeface="Proxima Nova"/>
              </a:rPr>
              <a:t>Discentes: Caio Reis, Katarina Ires e Melissa</a:t>
            </a:r>
          </a:p>
          <a:p>
            <a:pPr algn="l">
              <a:lnSpc>
                <a:spcPts val="264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280943" y="598502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57545" y="1686765"/>
            <a:ext cx="5043215" cy="5145060"/>
          </a:xfrm>
          <a:custGeom>
            <a:avLst/>
            <a:gdLst/>
            <a:ahLst/>
            <a:cxnLst/>
            <a:rect r="r" b="b" t="t" l="l"/>
            <a:pathLst>
              <a:path h="5145060" w="5043215">
                <a:moveTo>
                  <a:pt x="0" y="0"/>
                </a:moveTo>
                <a:lnTo>
                  <a:pt x="5043215" y="0"/>
                </a:lnTo>
                <a:lnTo>
                  <a:pt x="5043215" y="5145059"/>
                </a:lnTo>
                <a:lnTo>
                  <a:pt x="0" y="5145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058" y="2288739"/>
            <a:ext cx="5510781" cy="4291521"/>
          </a:xfrm>
          <a:custGeom>
            <a:avLst/>
            <a:gdLst/>
            <a:ahLst/>
            <a:cxnLst/>
            <a:rect r="r" b="b" t="t" l="l"/>
            <a:pathLst>
              <a:path h="4291521" w="5510781">
                <a:moveTo>
                  <a:pt x="0" y="0"/>
                </a:moveTo>
                <a:lnTo>
                  <a:pt x="5510780" y="0"/>
                </a:lnTo>
                <a:lnTo>
                  <a:pt x="5510780" y="4291521"/>
                </a:lnTo>
                <a:lnTo>
                  <a:pt x="0" y="4291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9955" y="209174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40439" y="209174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93121" y="6959404"/>
            <a:ext cx="29768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Atribuição de culpa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39302" y="6959404"/>
            <a:ext cx="30797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Aprender a cozinhar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110936" y="638315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9707" y="222579"/>
            <a:ext cx="855660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FASES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14350" y="2188187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05170" y="236418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4153" y="2264979"/>
            <a:ext cx="5342228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Feedforward (Propagação Direta)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514350" y="3367872"/>
            <a:ext cx="677751" cy="677751"/>
            <a:chOff x="0" y="0"/>
            <a:chExt cx="178502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05170" y="3543870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4153" y="3491746"/>
            <a:ext cx="267111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 do Erro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514350" y="4522830"/>
            <a:ext cx="677751" cy="677751"/>
            <a:chOff x="0" y="0"/>
            <a:chExt cx="178502" cy="1785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38678" y="469882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4153" y="4674776"/>
            <a:ext cx="3106811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Backward Pass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514350" y="5705406"/>
            <a:ext cx="677751" cy="677751"/>
            <a:chOff x="0" y="0"/>
            <a:chExt cx="178502" cy="1785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05170" y="587685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4153" y="5857806"/>
            <a:ext cx="3752828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Atualização dos pesos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8886311" y="647231"/>
            <a:ext cx="8903382" cy="8160344"/>
            <a:chOff x="0" y="0"/>
            <a:chExt cx="11871176" cy="10880458"/>
          </a:xfrm>
        </p:grpSpPr>
        <p:pic>
          <p:nvPicPr>
            <p:cNvPr name="Picture 31" id="31">
              <a:hlinkClick action="ppaction://media"/>
            </p:cNvPr>
            <p:cNvPicPr>
              <a:picLocks noChangeAspect="true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5"/>
            <a:srcRect l="17268" t="0" r="17268" b="0"/>
            <a:stretch>
              <a:fillRect/>
            </a:stretch>
          </p:blipFill>
          <p:spPr>
            <a:xfrm flipH="false" flipV="false">
              <a:off x="0" y="0"/>
              <a:ext cx="11871176" cy="108804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30227" y="2691460"/>
            <a:ext cx="2922629" cy="1139825"/>
          </a:xfrm>
          <a:custGeom>
            <a:avLst/>
            <a:gdLst/>
            <a:ahLst/>
            <a:cxnLst/>
            <a:rect r="r" b="b" t="t" l="l"/>
            <a:pathLst>
              <a:path h="1139825" w="2922629">
                <a:moveTo>
                  <a:pt x="0" y="0"/>
                </a:moveTo>
                <a:lnTo>
                  <a:pt x="2922629" y="0"/>
                </a:lnTo>
                <a:lnTo>
                  <a:pt x="2922629" y="1139825"/>
                </a:lnTo>
                <a:lnTo>
                  <a:pt x="0" y="113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307814" y="2274418"/>
            <a:ext cx="10551284" cy="6442926"/>
            <a:chOff x="0" y="0"/>
            <a:chExt cx="14068378" cy="8590568"/>
          </a:xfrm>
        </p:grpSpPr>
        <p:pic>
          <p:nvPicPr>
            <p:cNvPr name="Picture 11" id="11">
              <a:hlinkClick action="ppaction://media"/>
            </p:cNvPr>
            <p:cNvPicPr>
              <a:picLocks noChangeAspect="true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5"/>
            <a:srcRect l="0" t="4202" r="0" b="4202"/>
            <a:stretch>
              <a:fillRect/>
            </a:stretch>
          </p:blipFill>
          <p:spPr>
            <a:xfrm flipH="false" flipV="false">
              <a:off x="0" y="0"/>
              <a:ext cx="14068378" cy="8590568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0" y="3340782"/>
            <a:ext cx="11495502" cy="6946218"/>
          </a:xfrm>
          <a:custGeom>
            <a:avLst/>
            <a:gdLst/>
            <a:ahLst/>
            <a:cxnLst/>
            <a:rect r="r" b="b" t="t" l="l"/>
            <a:pathLst>
              <a:path h="6946218" w="11495502">
                <a:moveTo>
                  <a:pt x="0" y="0"/>
                </a:moveTo>
                <a:lnTo>
                  <a:pt x="11495502" y="0"/>
                </a:lnTo>
                <a:lnTo>
                  <a:pt x="11495502" y="6946218"/>
                </a:lnTo>
                <a:lnTo>
                  <a:pt x="0" y="6946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222579"/>
            <a:ext cx="398684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Feedforward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1102689"/>
            <a:ext cx="460281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Matemática do Feedforward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6295" y="1818334"/>
            <a:ext cx="904151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cada neurônio em uma camada, realizamos os seguintes cálculos: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76957" y="6520690"/>
            <a:ext cx="5637797" cy="3594096"/>
          </a:xfrm>
          <a:custGeom>
            <a:avLst/>
            <a:gdLst/>
            <a:ahLst/>
            <a:cxnLst/>
            <a:rect r="r" b="b" t="t" l="l"/>
            <a:pathLst>
              <a:path h="3594096" w="5637797">
                <a:moveTo>
                  <a:pt x="0" y="0"/>
                </a:moveTo>
                <a:lnTo>
                  <a:pt x="5637797" y="0"/>
                </a:lnTo>
                <a:lnTo>
                  <a:pt x="5637797" y="3594096"/>
                </a:lnTo>
                <a:lnTo>
                  <a:pt x="0" y="3594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5475" y="3164329"/>
            <a:ext cx="7616662" cy="3958342"/>
          </a:xfrm>
          <a:custGeom>
            <a:avLst/>
            <a:gdLst/>
            <a:ahLst/>
            <a:cxnLst/>
            <a:rect r="r" b="b" t="t" l="l"/>
            <a:pathLst>
              <a:path h="3958342" w="7616662">
                <a:moveTo>
                  <a:pt x="0" y="0"/>
                </a:moveTo>
                <a:lnTo>
                  <a:pt x="7616662" y="0"/>
                </a:lnTo>
                <a:lnTo>
                  <a:pt x="7616662" y="3958342"/>
                </a:lnTo>
                <a:lnTo>
                  <a:pt x="0" y="3958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8" t="-6902" r="-9804" b="-55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44371" y="2610324"/>
            <a:ext cx="7658512" cy="3910365"/>
          </a:xfrm>
          <a:custGeom>
            <a:avLst/>
            <a:gdLst/>
            <a:ahLst/>
            <a:cxnLst/>
            <a:rect r="r" b="b" t="t" l="l"/>
            <a:pathLst>
              <a:path h="3910365" w="7658512">
                <a:moveTo>
                  <a:pt x="0" y="0"/>
                </a:moveTo>
                <a:lnTo>
                  <a:pt x="7658512" y="0"/>
                </a:lnTo>
                <a:lnTo>
                  <a:pt x="7658512" y="3910366"/>
                </a:lnTo>
                <a:lnTo>
                  <a:pt x="0" y="3910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188" b="-750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222579"/>
            <a:ext cx="914666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Cálculo do Erro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475" y="931264"/>
            <a:ext cx="8446383" cy="261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 de Erro Comuns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 Quadrático Médio (MSE - Mean Squared Error)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MSE é uma das funções de erro mais comuns para problemas de regressão: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561912" y="1807564"/>
            <a:ext cx="696319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</a:t>
            </a:r>
            <a:r>
              <a:rPr lang="en-US" b="true" sz="2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tropia Cruzada (Cross-Entropy)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entropia cruzada é frequentemente usada para problemas de classificação: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5475" y="7188510"/>
            <a:ext cx="9116318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Suponha que: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saída da r</a:t>
            </a: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ede é 0.8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valor correto é 1.0</a:t>
            </a:r>
          </a:p>
          <a:p>
            <a:pPr algn="l"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função de erro é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E= (1.0 - 0.8)^2 = 0.04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backpropagation vai: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Calcular como esse erro depende de cada peso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Atualizar os pesos para reduzir esse erro na próxima rodada de treino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15833" y="1879191"/>
            <a:ext cx="780091" cy="884639"/>
          </a:xfrm>
          <a:custGeom>
            <a:avLst/>
            <a:gdLst/>
            <a:ahLst/>
            <a:cxnLst/>
            <a:rect r="r" b="b" t="t" l="l"/>
            <a:pathLst>
              <a:path h="884639" w="780091">
                <a:moveTo>
                  <a:pt x="0" y="0"/>
                </a:moveTo>
                <a:lnTo>
                  <a:pt x="780091" y="0"/>
                </a:lnTo>
                <a:lnTo>
                  <a:pt x="780091" y="884639"/>
                </a:lnTo>
                <a:lnTo>
                  <a:pt x="0" y="884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55381" y="8485168"/>
            <a:ext cx="937849" cy="937849"/>
          </a:xfrm>
          <a:custGeom>
            <a:avLst/>
            <a:gdLst/>
            <a:ahLst/>
            <a:cxnLst/>
            <a:rect r="r" b="b" t="t" l="l"/>
            <a:pathLst>
              <a:path h="937849" w="937849">
                <a:moveTo>
                  <a:pt x="0" y="0"/>
                </a:moveTo>
                <a:lnTo>
                  <a:pt x="937849" y="0"/>
                </a:lnTo>
                <a:lnTo>
                  <a:pt x="937849" y="937848"/>
                </a:lnTo>
                <a:lnTo>
                  <a:pt x="0" y="93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15833" y="3952342"/>
            <a:ext cx="786459" cy="1055005"/>
          </a:xfrm>
          <a:custGeom>
            <a:avLst/>
            <a:gdLst/>
            <a:ahLst/>
            <a:cxnLst/>
            <a:rect r="r" b="b" t="t" l="l"/>
            <a:pathLst>
              <a:path h="1055005" w="786459">
                <a:moveTo>
                  <a:pt x="0" y="0"/>
                </a:moveTo>
                <a:lnTo>
                  <a:pt x="786459" y="0"/>
                </a:lnTo>
                <a:lnTo>
                  <a:pt x="786459" y="1055005"/>
                </a:lnTo>
                <a:lnTo>
                  <a:pt x="0" y="1055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15833" y="6197972"/>
            <a:ext cx="816945" cy="1096571"/>
          </a:xfrm>
          <a:custGeom>
            <a:avLst/>
            <a:gdLst/>
            <a:ahLst/>
            <a:cxnLst/>
            <a:rect r="r" b="b" t="t" l="l"/>
            <a:pathLst>
              <a:path h="1096571" w="816945">
                <a:moveTo>
                  <a:pt x="0" y="0"/>
                </a:moveTo>
                <a:lnTo>
                  <a:pt x="816945" y="0"/>
                </a:lnTo>
                <a:lnTo>
                  <a:pt x="816945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222579"/>
            <a:ext cx="1146127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Cálculo do Erro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1556722"/>
            <a:ext cx="8446383" cy="787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 de desempenho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Direção do aprendizado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o Backpropagation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Critério de parada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121" y="222579"/>
            <a:ext cx="1146127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Cálculo do Erro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2634845"/>
            <a:ext cx="9006581" cy="4007929"/>
          </a:xfrm>
          <a:custGeom>
            <a:avLst/>
            <a:gdLst/>
            <a:ahLst/>
            <a:cxnLst/>
            <a:rect r="r" b="b" t="t" l="l"/>
            <a:pathLst>
              <a:path h="4007929" w="9006581">
                <a:moveTo>
                  <a:pt x="0" y="0"/>
                </a:moveTo>
                <a:lnTo>
                  <a:pt x="9006581" y="0"/>
                </a:lnTo>
                <a:lnTo>
                  <a:pt x="9006581" y="4007929"/>
                </a:lnTo>
                <a:lnTo>
                  <a:pt x="0" y="400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615833" y="1879191"/>
            <a:ext cx="780091" cy="884639"/>
          </a:xfrm>
          <a:custGeom>
            <a:avLst/>
            <a:gdLst/>
            <a:ahLst/>
            <a:cxnLst/>
            <a:rect r="r" b="b" t="t" l="l"/>
            <a:pathLst>
              <a:path h="884639" w="780091">
                <a:moveTo>
                  <a:pt x="0" y="0"/>
                </a:moveTo>
                <a:lnTo>
                  <a:pt x="780091" y="0"/>
                </a:lnTo>
                <a:lnTo>
                  <a:pt x="780091" y="884639"/>
                </a:lnTo>
                <a:lnTo>
                  <a:pt x="0" y="88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55381" y="8485168"/>
            <a:ext cx="937849" cy="937849"/>
          </a:xfrm>
          <a:custGeom>
            <a:avLst/>
            <a:gdLst/>
            <a:ahLst/>
            <a:cxnLst/>
            <a:rect r="r" b="b" t="t" l="l"/>
            <a:pathLst>
              <a:path h="937849" w="937849">
                <a:moveTo>
                  <a:pt x="0" y="0"/>
                </a:moveTo>
                <a:lnTo>
                  <a:pt x="937849" y="0"/>
                </a:lnTo>
                <a:lnTo>
                  <a:pt x="937849" y="937848"/>
                </a:lnTo>
                <a:lnTo>
                  <a:pt x="0" y="937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15833" y="3952342"/>
            <a:ext cx="786459" cy="1055005"/>
          </a:xfrm>
          <a:custGeom>
            <a:avLst/>
            <a:gdLst/>
            <a:ahLst/>
            <a:cxnLst/>
            <a:rect r="r" b="b" t="t" l="l"/>
            <a:pathLst>
              <a:path h="1055005" w="786459">
                <a:moveTo>
                  <a:pt x="0" y="0"/>
                </a:moveTo>
                <a:lnTo>
                  <a:pt x="786459" y="0"/>
                </a:lnTo>
                <a:lnTo>
                  <a:pt x="786459" y="1055005"/>
                </a:lnTo>
                <a:lnTo>
                  <a:pt x="0" y="1055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15833" y="6197972"/>
            <a:ext cx="816945" cy="1096571"/>
          </a:xfrm>
          <a:custGeom>
            <a:avLst/>
            <a:gdLst/>
            <a:ahLst/>
            <a:cxnLst/>
            <a:rect r="r" b="b" t="t" l="l"/>
            <a:pathLst>
              <a:path h="1096571" w="816945">
                <a:moveTo>
                  <a:pt x="0" y="0"/>
                </a:moveTo>
                <a:lnTo>
                  <a:pt x="816945" y="0"/>
                </a:lnTo>
                <a:lnTo>
                  <a:pt x="816945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4350" y="1556722"/>
            <a:ext cx="8446383" cy="787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 de desempenho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7402C6"/>
                </a:solidFill>
                <a:latin typeface="Open Sans"/>
                <a:ea typeface="Open Sans"/>
                <a:cs typeface="Open Sans"/>
                <a:sym typeface="Open Sans"/>
              </a:rPr>
              <a:t>Direção do aprendizado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o Backpropagation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Critério de parada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8121" y="3569292"/>
            <a:ext cx="5130370" cy="1432632"/>
          </a:xfrm>
          <a:custGeom>
            <a:avLst/>
            <a:gdLst/>
            <a:ahLst/>
            <a:cxnLst/>
            <a:rect r="r" b="b" t="t" l="l"/>
            <a:pathLst>
              <a:path h="1432632" w="5130370">
                <a:moveTo>
                  <a:pt x="0" y="0"/>
                </a:moveTo>
                <a:lnTo>
                  <a:pt x="5130370" y="0"/>
                </a:lnTo>
                <a:lnTo>
                  <a:pt x="5130370" y="1432631"/>
                </a:lnTo>
                <a:lnTo>
                  <a:pt x="0" y="14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04357" y="4025504"/>
            <a:ext cx="8428455" cy="6200411"/>
          </a:xfrm>
          <a:custGeom>
            <a:avLst/>
            <a:gdLst/>
            <a:ahLst/>
            <a:cxnLst/>
            <a:rect r="r" b="b" t="t" l="l"/>
            <a:pathLst>
              <a:path h="6200411" w="8428455">
                <a:moveTo>
                  <a:pt x="0" y="0"/>
                </a:moveTo>
                <a:lnTo>
                  <a:pt x="8428455" y="0"/>
                </a:lnTo>
                <a:lnTo>
                  <a:pt x="8428455" y="6200412"/>
                </a:lnTo>
                <a:lnTo>
                  <a:pt x="0" y="6200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77428" y="3430680"/>
            <a:ext cx="3767221" cy="1189649"/>
          </a:xfrm>
          <a:custGeom>
            <a:avLst/>
            <a:gdLst/>
            <a:ahLst/>
            <a:cxnLst/>
            <a:rect r="r" b="b" t="t" l="l"/>
            <a:pathLst>
              <a:path h="1189649" w="3767221">
                <a:moveTo>
                  <a:pt x="0" y="0"/>
                </a:moveTo>
                <a:lnTo>
                  <a:pt x="3767221" y="0"/>
                </a:lnTo>
                <a:lnTo>
                  <a:pt x="3767221" y="1189649"/>
                </a:lnTo>
                <a:lnTo>
                  <a:pt x="0" y="1189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72000" y="9638067"/>
            <a:ext cx="203299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222579"/>
            <a:ext cx="914666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707" y="1974579"/>
            <a:ext cx="783546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 temos uma função composta E = f(g(h(w))), onde w é um peso da rede, a derivada de E em relação a w é dada por: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66295" y="1372563"/>
            <a:ext cx="4864075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Princípio da Regra da Cadeia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29707" y="5465845"/>
            <a:ext cx="7835460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cont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exto de uma rede neural, esta fórmula nos permite calcular como cada peso contribui para o erro total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870268" y="1372563"/>
            <a:ext cx="6784296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 do Gradiente na Camada de Saída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870268" y="2026614"/>
            <a:ext cx="862965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Para os n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eurônios na camada de saída, o erro é calculado diretamente comparando a saída prevista com o valor desejado. O gradiente do erro em relação à saída do neurônio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7732" t="0" r="0" b="0"/>
          <a:stretch>
            <a:fillRect/>
          </a:stretch>
        </p:blipFill>
        <p:spPr>
          <a:xfrm flipH="false" flipV="false" rot="0">
            <a:off x="9622266" y="1028700"/>
            <a:ext cx="10818242" cy="7816549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0" y="3006518"/>
            <a:ext cx="11196259" cy="4838273"/>
          </a:xfrm>
          <a:custGeom>
            <a:avLst/>
            <a:gdLst/>
            <a:ahLst/>
            <a:cxnLst/>
            <a:rect r="r" b="b" t="t" l="l"/>
            <a:pathLst>
              <a:path h="4838273" w="11196259">
                <a:moveTo>
                  <a:pt x="0" y="0"/>
                </a:moveTo>
                <a:lnTo>
                  <a:pt x="11196259" y="0"/>
                </a:lnTo>
                <a:lnTo>
                  <a:pt x="11196259" y="4838272"/>
                </a:lnTo>
                <a:lnTo>
                  <a:pt x="0" y="4838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8121" y="222579"/>
            <a:ext cx="914666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6295" y="2026614"/>
            <a:ext cx="992262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gradiente para um neurônio em uma camada oculta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66295" y="1372563"/>
            <a:ext cx="7071404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 do Gradiente nas Camadas Ocultas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9707" y="8570694"/>
            <a:ext cx="783546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 fórmula mostra como o erro é propagado de volta através da rede, camada por camada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065912" y="8159312"/>
            <a:ext cx="816945" cy="1096571"/>
          </a:xfrm>
          <a:custGeom>
            <a:avLst/>
            <a:gdLst/>
            <a:ahLst/>
            <a:cxnLst/>
            <a:rect r="r" b="b" t="t" l="l"/>
            <a:pathLst>
              <a:path h="1096571" w="816945">
                <a:moveTo>
                  <a:pt x="0" y="0"/>
                </a:moveTo>
                <a:lnTo>
                  <a:pt x="816946" y="0"/>
                </a:lnTo>
                <a:lnTo>
                  <a:pt x="816946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19196" y="1650652"/>
            <a:ext cx="1078335" cy="1043289"/>
          </a:xfrm>
          <a:custGeom>
            <a:avLst/>
            <a:gdLst/>
            <a:ahLst/>
            <a:cxnLst/>
            <a:rect r="r" b="b" t="t" l="l"/>
            <a:pathLst>
              <a:path h="1043289" w="1078335">
                <a:moveTo>
                  <a:pt x="0" y="0"/>
                </a:moveTo>
                <a:lnTo>
                  <a:pt x="1078335" y="0"/>
                </a:lnTo>
                <a:lnTo>
                  <a:pt x="1078335" y="1043289"/>
                </a:lnTo>
                <a:lnTo>
                  <a:pt x="0" y="1043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57892" y="3812973"/>
            <a:ext cx="1000944" cy="994688"/>
          </a:xfrm>
          <a:custGeom>
            <a:avLst/>
            <a:gdLst/>
            <a:ahLst/>
            <a:cxnLst/>
            <a:rect r="r" b="b" t="t" l="l"/>
            <a:pathLst>
              <a:path h="994688" w="1000944">
                <a:moveTo>
                  <a:pt x="0" y="0"/>
                </a:moveTo>
                <a:lnTo>
                  <a:pt x="1000943" y="0"/>
                </a:lnTo>
                <a:lnTo>
                  <a:pt x="1000943" y="994687"/>
                </a:lnTo>
                <a:lnTo>
                  <a:pt x="0" y="99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9707" y="1387474"/>
            <a:ext cx="8446383" cy="787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Atribuição de responsabilidade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Aprendizados eficientes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Aprendizados em camadas profundas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algorítmos avançados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989935" y="6078611"/>
            <a:ext cx="968901" cy="813877"/>
          </a:xfrm>
          <a:custGeom>
            <a:avLst/>
            <a:gdLst/>
            <a:ahLst/>
            <a:cxnLst/>
            <a:rect r="r" b="b" t="t" l="l"/>
            <a:pathLst>
              <a:path h="813877" w="968901">
                <a:moveTo>
                  <a:pt x="0" y="0"/>
                </a:moveTo>
                <a:lnTo>
                  <a:pt x="968900" y="0"/>
                </a:lnTo>
                <a:lnTo>
                  <a:pt x="968900" y="813876"/>
                </a:lnTo>
                <a:lnTo>
                  <a:pt x="0" y="813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98121" y="222579"/>
            <a:ext cx="11839474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Backpropagation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040754"/>
            <a:ext cx="13710666" cy="6837978"/>
          </a:xfrm>
          <a:custGeom>
            <a:avLst/>
            <a:gdLst/>
            <a:ahLst/>
            <a:cxnLst/>
            <a:rect r="r" b="b" t="t" l="l"/>
            <a:pathLst>
              <a:path h="6837978" w="13710666">
                <a:moveTo>
                  <a:pt x="0" y="0"/>
                </a:moveTo>
                <a:lnTo>
                  <a:pt x="13710666" y="0"/>
                </a:lnTo>
                <a:lnTo>
                  <a:pt x="13710666" y="6837978"/>
                </a:lnTo>
                <a:lnTo>
                  <a:pt x="0" y="683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914666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295" y="2096472"/>
            <a:ext cx="1529197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contexto do treinamento de redes neurais, a função a ser minimizada é a função de erro, e os parâmetros são os pesos e vieses da rede. A regra de atualização básica do gradiente descendente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6295" y="1442422"/>
            <a:ext cx="614858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82331" y="-140198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1348" y="283001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SUMÁRIO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348" y="1829962"/>
            <a:ext cx="9266527" cy="875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03 O que é uma rede neural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04 O que é o Backpropagation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05 Importância do Backpropagation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07 A estrutura de um MLP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 Analogia com Backpropagation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11 Fases do Backpropagation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22 Visualização e exemplos no ipynb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23 Exemplo prático            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24 Problemas no Backpropagation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33 O que são Hiperparâmetros?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35 Principais Hiperparâmetros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42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Técnicas para Ajuste de Hiperparâmetros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62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Impacto dos Hiperparâmetros                                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66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Técnicas para Evitar Overfitting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70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Por que Otimizar Hiperparâmetros é Importante?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71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Melhores Práticas para o ajuste de Hiperparâmetros   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223559" y="1868892"/>
            <a:ext cx="10672161" cy="7114774"/>
          </a:xfrm>
          <a:prstGeom prst="rect">
            <a:avLst/>
          </a:prstGeom>
        </p:spPr>
      </p:pic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3147" y="4482295"/>
            <a:ext cx="8817321" cy="529039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8121" y="222579"/>
            <a:ext cx="914666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3147" y="1845484"/>
            <a:ext cx="977640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muito alta: Pode causar oscilações ou divergência, impedindo que o algoritmo encontre o mínimo da função de erro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muito baixa: Pode resultar em um treinamento muito lento, exigindo muitas épocas para convergir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57115" y="1439084"/>
            <a:ext cx="614858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5475" y="5424902"/>
            <a:ext cx="8706752" cy="2024397"/>
          </a:xfrm>
          <a:custGeom>
            <a:avLst/>
            <a:gdLst/>
            <a:ahLst/>
            <a:cxnLst/>
            <a:rect r="r" b="b" t="t" l="l"/>
            <a:pathLst>
              <a:path h="2024397" w="8706752">
                <a:moveTo>
                  <a:pt x="0" y="0"/>
                </a:moveTo>
                <a:lnTo>
                  <a:pt x="8706751" y="0"/>
                </a:lnTo>
                <a:lnTo>
                  <a:pt x="8706751" y="2024397"/>
                </a:lnTo>
                <a:lnTo>
                  <a:pt x="0" y="202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9" t="0" r="-129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9146669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4771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9707" y="2026614"/>
            <a:ext cx="17507355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Existem várias variantes do algoritmo do gradiente descendente que podem melhorar a convergência e o desempenho: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1. Gradiente Descendente Estocástico (SGD): Atualiza os pesos usando um único exemplo de treinamento por vez, em vez de todo o conjunto de dados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2. Gradiente Descendente com Momentum: Adiciona um termo de momentum que ajuda a acelerar a convergência e evitar mínimos locais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66295" y="1372563"/>
            <a:ext cx="6148589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29707" y="7401674"/>
            <a:ext cx="1673204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RMSProp: Adapta a ta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xa de aprendizado para cada parâmetro com base na magnitude dos gradientes recentes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Adam: Combina as ideias do momentum e do RMSProp para uma adaptação mais eficiente da taxa de aprendizado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13522" y="2169297"/>
            <a:ext cx="5482876" cy="6356958"/>
          </a:xfrm>
          <a:custGeom>
            <a:avLst/>
            <a:gdLst/>
            <a:ahLst/>
            <a:cxnLst/>
            <a:rect r="r" b="b" t="t" l="l"/>
            <a:pathLst>
              <a:path h="6356958" w="5482876">
                <a:moveTo>
                  <a:pt x="0" y="0"/>
                </a:moveTo>
                <a:lnTo>
                  <a:pt x="5482876" y="0"/>
                </a:lnTo>
                <a:lnTo>
                  <a:pt x="548287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1492" y="405840"/>
            <a:ext cx="860250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VISUALIZAÇÃO E EXEMPLOS 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0415" y="405840"/>
            <a:ext cx="578233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IPYNB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85678" y="1461369"/>
            <a:ext cx="11630741" cy="8054288"/>
          </a:xfrm>
          <a:custGeom>
            <a:avLst/>
            <a:gdLst/>
            <a:ahLst/>
            <a:cxnLst/>
            <a:rect r="r" b="b" t="t" l="l"/>
            <a:pathLst>
              <a:path h="8054288" w="11630741">
                <a:moveTo>
                  <a:pt x="0" y="0"/>
                </a:moveTo>
                <a:lnTo>
                  <a:pt x="11630740" y="0"/>
                </a:lnTo>
                <a:lnTo>
                  <a:pt x="11630740" y="8054288"/>
                </a:lnTo>
                <a:lnTo>
                  <a:pt x="0" y="8054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1492" y="405840"/>
            <a:ext cx="860250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EXEMPLO PRÁTICO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39179" y="808871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707" y="222579"/>
            <a:ext cx="1771767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 E HIPERPARÂMETROS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5150" y="3046015"/>
            <a:ext cx="843625" cy="677751"/>
            <a:chOff x="0" y="0"/>
            <a:chExt cx="222189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5150" y="4225700"/>
            <a:ext cx="843625" cy="677751"/>
            <a:chOff x="0" y="0"/>
            <a:chExt cx="222189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5150" y="5380658"/>
            <a:ext cx="843625" cy="677751"/>
            <a:chOff x="0" y="0"/>
            <a:chExt cx="22218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198" y="3212488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3146" y="3174388"/>
            <a:ext cx="61977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no Backpropagation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8198" y="4392173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3146" y="4373123"/>
            <a:ext cx="53372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são Hiperparâmetros?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906" y="5547131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3146" y="5518556"/>
            <a:ext cx="48219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Principais Hiperparâmetros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080136" y="7240985"/>
            <a:ext cx="8667908" cy="8229600"/>
          </a:xfrm>
          <a:custGeom>
            <a:avLst/>
            <a:gdLst/>
            <a:ahLst/>
            <a:cxnLst/>
            <a:rect r="r" b="b" t="t" l="l"/>
            <a:pathLst>
              <a:path h="8229600" w="8667908">
                <a:moveTo>
                  <a:pt x="0" y="0"/>
                </a:moveTo>
                <a:lnTo>
                  <a:pt x="8667908" y="0"/>
                </a:lnTo>
                <a:lnTo>
                  <a:pt x="8667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-2662" r="0" b="-266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707" y="222579"/>
            <a:ext cx="8556604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4973" y="3046015"/>
            <a:ext cx="888556" cy="677751"/>
            <a:chOff x="0" y="0"/>
            <a:chExt cx="234023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023" cy="178502"/>
            </a:xfrm>
            <a:custGeom>
              <a:avLst/>
              <a:gdLst/>
              <a:ahLst/>
              <a:cxnLst/>
              <a:rect r="r" b="b" t="t" l="l"/>
              <a:pathLst>
                <a:path h="178502" w="234023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4973" y="4225700"/>
            <a:ext cx="888556" cy="677751"/>
            <a:chOff x="0" y="0"/>
            <a:chExt cx="234023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4023" cy="178502"/>
            </a:xfrm>
            <a:custGeom>
              <a:avLst/>
              <a:gdLst/>
              <a:ahLst/>
              <a:cxnLst/>
              <a:rect r="r" b="b" t="t" l="l"/>
              <a:pathLst>
                <a:path h="178502" w="234023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4973" y="5380658"/>
            <a:ext cx="888556" cy="677751"/>
            <a:chOff x="0" y="0"/>
            <a:chExt cx="234023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4023" cy="178502"/>
            </a:xfrm>
            <a:custGeom>
              <a:avLst/>
              <a:gdLst/>
              <a:ahLst/>
              <a:cxnLst/>
              <a:rect r="r" b="b" t="t" l="l"/>
              <a:pathLst>
                <a:path h="178502" w="234023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84973" y="6563234"/>
            <a:ext cx="888556" cy="677751"/>
            <a:chOff x="0" y="0"/>
            <a:chExt cx="234023" cy="1785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4023" cy="178502"/>
            </a:xfrm>
            <a:custGeom>
              <a:avLst/>
              <a:gdLst/>
              <a:ahLst/>
              <a:cxnLst/>
              <a:rect r="r" b="b" t="t" l="l"/>
              <a:pathLst>
                <a:path h="178502" w="234023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886311" y="647231"/>
            <a:ext cx="8903382" cy="8160344"/>
            <a:chOff x="0" y="0"/>
            <a:chExt cx="11871176" cy="10880458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5"/>
            <a:srcRect l="0" t="4172" r="0" b="4172"/>
            <a:stretch>
              <a:fillRect/>
            </a:stretch>
          </p:blipFill>
          <p:spPr>
            <a:xfrm flipH="false" flipV="false"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4041" y="3202963"/>
            <a:ext cx="6504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46654" y="3174388"/>
            <a:ext cx="652785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4041" y="4382648"/>
            <a:ext cx="6504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46654" y="4373123"/>
            <a:ext cx="45193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7971" y="5537606"/>
            <a:ext cx="6504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46654" y="5518556"/>
            <a:ext cx="407314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 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4041" y="6715634"/>
            <a:ext cx="6504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46654" y="6687059"/>
            <a:ext cx="562153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95" y="2096472"/>
            <a:ext cx="9192895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algn="just" marL="1079496" indent="-359832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 gradientes se tornam extremamente pequenos à medida que são propagados de volta através das camadas, impedindo o aprendizado efetivo nas camadas iniciais.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Funções Sigmoide/Hiperbólica: Gradientes máximos de 0.25 e 1.0;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Redes Profundas: Multiplicação de gradientes pequenos;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Saturação: Derivadas próximas de zero.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413942" y="1493763"/>
            <a:ext cx="6845358" cy="6933119"/>
          </a:xfrm>
          <a:custGeom>
            <a:avLst/>
            <a:gdLst/>
            <a:ahLst/>
            <a:cxnLst/>
            <a:rect r="r" b="b" t="t" l="l"/>
            <a:pathLst>
              <a:path h="6933119" w="6845358">
                <a:moveTo>
                  <a:pt x="0" y="0"/>
                </a:moveTo>
                <a:lnTo>
                  <a:pt x="6845358" y="0"/>
                </a:lnTo>
                <a:lnTo>
                  <a:pt x="6845358" y="6933118"/>
                </a:lnTo>
                <a:lnTo>
                  <a:pt x="0" y="693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6295" y="2096472"/>
            <a:ext cx="1267329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 extremamente lento;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iniciais não aprendem;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 subótimo;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 prejudicada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ReLU e variantes;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Normalization;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Skip Connections (ResNets);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LSTMs/GRUs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980789" y="1953283"/>
            <a:ext cx="6278511" cy="6380434"/>
          </a:xfrm>
          <a:custGeom>
            <a:avLst/>
            <a:gdLst/>
            <a:ahLst/>
            <a:cxnLst/>
            <a:rect r="r" b="b" t="t" l="l"/>
            <a:pathLst>
              <a:path h="6380434" w="6278511">
                <a:moveTo>
                  <a:pt x="0" y="0"/>
                </a:moveTo>
                <a:lnTo>
                  <a:pt x="6278511" y="0"/>
                </a:lnTo>
                <a:lnTo>
                  <a:pt x="6278511" y="6380434"/>
                </a:lnTo>
                <a:lnTo>
                  <a:pt x="0" y="638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2096472"/>
            <a:ext cx="9192895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algn="just" marL="1079496" indent="-359832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 gradientes se tornam excessivamente grandes durante o Backpropagation, causando atualizações de peso instáveis e potencial divergência do treinamento.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Iniciais Grandes: Multiplicação exponencial;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Alta: Amplifica gradientes;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Redes Profundas: Acumulação de gradientes.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6295" y="2096472"/>
            <a:ext cx="1267329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Flutuações erráticas na perda;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Valores NaN ou Inf na perda;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crescem descontroladamente;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Instabilidade no treinamento.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 Clipping: Limita magnitude;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 L1/L2: Controla pesos;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Menor;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Normalization.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5022466"/>
            <a:ext cx="11301259" cy="3164353"/>
          </a:xfrm>
          <a:custGeom>
            <a:avLst/>
            <a:gdLst/>
            <a:ahLst/>
            <a:cxnLst/>
            <a:rect r="r" b="b" t="t" l="l"/>
            <a:pathLst>
              <a:path h="3164353" w="11301259">
                <a:moveTo>
                  <a:pt x="0" y="0"/>
                </a:moveTo>
                <a:lnTo>
                  <a:pt x="11301258" y="0"/>
                </a:lnTo>
                <a:lnTo>
                  <a:pt x="11301258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045" y="209174"/>
            <a:ext cx="880795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É UMA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REDE NEURAL?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1492" y="1818767"/>
            <a:ext cx="7206169" cy="217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Inspirada no cérebro humano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Aprende com dados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 conexões entre “neurônios” artificiais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Aplica-se em tarefas como: reconhecimento de voz, imagem, texto...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75722" y="8519069"/>
            <a:ext cx="673655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Sarmento, Arianne &amp; Dos Santos, Wellington. (2022)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91573" y="2144097"/>
            <a:ext cx="7982077" cy="5270217"/>
          </a:xfrm>
          <a:custGeom>
            <a:avLst/>
            <a:gdLst/>
            <a:ahLst/>
            <a:cxnLst/>
            <a:rect r="r" b="b" t="t" l="l"/>
            <a:pathLst>
              <a:path h="5270217" w="7982077">
                <a:moveTo>
                  <a:pt x="0" y="0"/>
                </a:moveTo>
                <a:lnTo>
                  <a:pt x="7982077" y="0"/>
                </a:lnTo>
                <a:lnTo>
                  <a:pt x="7982077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2096472"/>
            <a:ext cx="8638494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algn="just" marL="1079496" indent="-359832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modelo aprende os dados de treinamento excessivamente, incluindo ruído e particularidades, perdendo a capacidade de generalizar para dados novos.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 Excessivo: Muitas épocas;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Modelos Complexos: Alta capacidade;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Dados Insuficientes: Memorização.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6295" y="2096472"/>
            <a:ext cx="12673298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Identificar?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lta precisão no treino, baixa na validação;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 de treino ↓, perda de validação ↑;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Diferença significativa de performance.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 L1/L2: Penaliza complexidade;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Dropout: Desativa neurônios aleatoriamente;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Stopping: Para quando validação piora;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Augmentation: Aumenta diversidade;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Cross-Validation: Avalia generalização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95" y="2096472"/>
            <a:ext cx="13350899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Natureza Iterativa: Backpropagation ajusta pesos em pequenos passos controlados pelos hiperparâmetros;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Superfície Complexa: Função de perda não-convexa com múltiplos mínimos locais;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Interdependência: Hiperparâmetros interagem entre si de forma complexa.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 Lenta/Divergência;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Subajuste ou Sobreajuste;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 Subótimo;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Instabilidade no Treinamento.</a:t>
            </a:r>
          </a:p>
          <a:p>
            <a:pPr algn="just">
              <a:lnSpc>
                <a:spcPts val="3499"/>
              </a:lnSpc>
            </a:pP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Otimização de Hiperparâmetros: Grid Search, Random Search, Bayesian Optimization para encontrar combinações ideais de forma sistemática.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475" y="301138"/>
            <a:ext cx="677751" cy="677751"/>
            <a:chOff x="0" y="0"/>
            <a:chExt cx="178502" cy="178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8121" y="222579"/>
            <a:ext cx="1164147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4350" y="4169602"/>
            <a:ext cx="843625" cy="677751"/>
            <a:chOff x="0" y="0"/>
            <a:chExt cx="222189" cy="178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41599" y="4169602"/>
            <a:ext cx="843625" cy="677751"/>
            <a:chOff x="0" y="0"/>
            <a:chExt cx="22218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4350" y="6504245"/>
            <a:ext cx="843625" cy="677751"/>
            <a:chOff x="0" y="0"/>
            <a:chExt cx="222189" cy="1785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54647" y="6504245"/>
            <a:ext cx="843625" cy="677751"/>
            <a:chOff x="0" y="0"/>
            <a:chExt cx="222189" cy="1785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2189" cy="178502"/>
            </a:xfrm>
            <a:custGeom>
              <a:avLst/>
              <a:gdLst/>
              <a:ahLst/>
              <a:cxnLst/>
              <a:rect r="r" b="b" t="t" l="l"/>
              <a:pathLst>
                <a:path h="178502" w="222189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27398" y="4336075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2346" y="4081757"/>
            <a:ext cx="653656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mais crítico - controla tamanho dos passos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154647" y="4336075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61449" y="4081757"/>
            <a:ext cx="572405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Impacta diretamente os gradientes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9106" y="6670718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2346" y="6466145"/>
            <a:ext cx="583838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Otimizador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Estratégia de atualização dos pesos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67695" y="6666170"/>
            <a:ext cx="61752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62643" y="6466145"/>
            <a:ext cx="533727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Afeta estabilidade e convergência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69705" y="2546453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 u="sng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Hiperparâmetros Críticos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630434" y="555184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4352" y="1905948"/>
            <a:ext cx="10237042" cy="611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⚙ Definição:</a:t>
            </a:r>
          </a:p>
          <a:p>
            <a:pPr algn="just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Variáveis de configuração externas que são definidas antes do treinamento e controlam como o modelo aprende;</a:t>
            </a:r>
          </a:p>
          <a:p>
            <a:pPr algn="just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São as "ferramentas" que moldam o processo de aprendizado.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⭐ </a:t>
            </a: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são importantes?</a:t>
            </a:r>
          </a:p>
          <a:p>
            <a:pPr algn="just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Desempenho: Impactam diretamente a precisão do modelo;</a:t>
            </a:r>
          </a:p>
          <a:p>
            <a:pPr algn="just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Velocidade: Controlam rapidez do treinamento;</a:t>
            </a:r>
          </a:p>
          <a:p>
            <a:pPr algn="just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Complexidade: Definem capacidade do modelo;</a:t>
            </a:r>
          </a:p>
          <a:p>
            <a:pPr algn="just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Estabilidade: Influenciam robustez do treinamento.</a:t>
            </a:r>
          </a:p>
          <a:p>
            <a:pPr algn="just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Enquanto o Backpropagation é o motor que impulsiona o aprendizado, os hiperparâmetros são as alavancas de controle que guiam esse motor.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478180" y="1953573"/>
            <a:ext cx="6569202" cy="5172303"/>
          </a:xfrm>
          <a:custGeom>
            <a:avLst/>
            <a:gdLst/>
            <a:ahLst/>
            <a:cxnLst/>
            <a:rect r="r" b="b" t="t" l="l"/>
            <a:pathLst>
              <a:path h="5172303" w="6569202">
                <a:moveTo>
                  <a:pt x="0" y="0"/>
                </a:moveTo>
                <a:lnTo>
                  <a:pt x="6569202" y="0"/>
                </a:lnTo>
                <a:lnTo>
                  <a:pt x="6569202" y="5172303"/>
                </a:lnTo>
                <a:lnTo>
                  <a:pt x="0" y="5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69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Parâmetros vs. Hiperparâmetros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7774" y="3442107"/>
            <a:ext cx="4697187" cy="677751"/>
            <a:chOff x="0" y="0"/>
            <a:chExt cx="1237119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563812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 PARÂMETROS DO MODELO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690255"/>
            <a:ext cx="583838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Aprendidos a partir dos dados;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Pesos e vieses dos neurônios;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Ajustados automaticamente pelo;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Backpropagation;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do processo de treinamento.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969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791783" y="3442107"/>
            <a:ext cx="4697187" cy="677751"/>
            <a:chOff x="0" y="0"/>
            <a:chExt cx="123711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482710" y="3563812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 HIPERPARÂMETROS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82710" y="4690255"/>
            <a:ext cx="583838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Definidos pelo usuário antes do treino;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aprendizado, arquitetura • Controlam o processo de treinamento;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b="true" sz="2400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Experimentação e ajuste manual.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 (η)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066" y="3214061"/>
            <a:ext cx="4697187" cy="677751"/>
            <a:chOff x="0" y="0"/>
            <a:chExt cx="1237119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8993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↑ ALTA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Convergência rápida;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Oscilações;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divergir;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"Salta" sobre mínimo.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62076" y="3214061"/>
            <a:ext cx="4697187" cy="677751"/>
            <a:chOff x="0" y="0"/>
            <a:chExt cx="123711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53002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↓ BAIXA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53002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Convergência estável;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Precisão maior;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Treinamento lento;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travar em mínimos locais.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4352" y="2001198"/>
            <a:ext cx="15534648" cy="42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Controla o tama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nho do passo na atualização dos pesos a cada iteração.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4352" y="7420675"/>
            <a:ext cx="15534648" cy="173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Estratégias de Escolha: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Experimentaçã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(0.1, 0.01, 0.001);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Learning Rate Scheduling;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Otimizadores Adaptativos (Adam).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Épocas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066" y="3214061"/>
            <a:ext cx="4697187" cy="677751"/>
            <a:chOff x="0" y="0"/>
            <a:chExt cx="1237119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8993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⏮ POUCAS ÉPOCAS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Treinamento rápido;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Menor custo computacional;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Subajuste (underfitting);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Baixa precisão.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62076" y="3214061"/>
            <a:ext cx="4697187" cy="677751"/>
            <a:chOff x="0" y="0"/>
            <a:chExt cx="123711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53002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⏭ MUITAS ÉPOCAS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2076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Aprendizado refinado;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Alta precisão no treino;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Sobreajuste (overfitting);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Maior tempo/custo.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4352" y="2001198"/>
            <a:ext cx="15534648" cy="42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época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= passagem completa de todo o dataset pela rede.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4352" y="7420675"/>
            <a:ext cx="15534648" cy="173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Principal: 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Stopping:</a:t>
            </a:r>
          </a:p>
          <a:p>
            <a:pPr algn="l" marL="1618923" indent="-404731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o treinamento quando a performance na validaçã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começa a piorar, evitando overfitting..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52342" y="5143500"/>
            <a:ext cx="4697187" cy="677751"/>
            <a:chOff x="0" y="0"/>
            <a:chExt cx="1237119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43268" y="5265205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GRANDE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2976" y="6391649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Gradientes estáveis;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Melhor paralelização;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Mais memória;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Mínimos "planos".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106352" y="5143500"/>
            <a:ext cx="4697187" cy="677751"/>
            <a:chOff x="0" y="0"/>
            <a:chExt cx="123711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797278" y="5265205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PEQUENO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06352" y="6391649"/>
            <a:ext cx="583838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Batch Pequeno;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Melhor generalização;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Menos memória;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Gradientes ruidosos 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Convergência instável.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4352" y="2001198"/>
            <a:ext cx="15534648" cy="173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exemplos processados antes de atualizar os pesos.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GD (Batch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= Dataset): Gradiente preciso, mas lento para grandes datasets;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SGD (Batch = 1) Ruidoso, mas escapa de mínimos locais;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Mini-Batch (1 &lt; Batch &lt; Dataset) Equilíbrio ideal - mais comum na prática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 Arquitetura da Rede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066" y="3214061"/>
            <a:ext cx="4697187" cy="677751"/>
            <a:chOff x="0" y="0"/>
            <a:chExt cx="1237119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98993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 REDE SIMPLES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Menos overfitting;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Treinamento rápido;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ser underfitting;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Capacidade limitada.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62076" y="3214061"/>
            <a:ext cx="4697187" cy="677751"/>
            <a:chOff x="0" y="0"/>
            <a:chExt cx="123711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53002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 REDE COMPLEXA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2076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Alta capacidade;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Padrões complexos;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Risco de overfitting;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Mais dados necessários.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4352" y="2001198"/>
            <a:ext cx="15534648" cy="42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camadas e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neurônios por camada definem a capacidade do modelo.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4352" y="7420675"/>
            <a:ext cx="15534648" cy="217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Estratégias de Escolha: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 do Problema: Mais complexo = mais camadas;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Volume de Dados: Mais dados = pode usar redes maiores;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Experimentaçã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o: Começar simples e aumentar gradualmente;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Arquiteturas Predefinidas: ResNet, VGG, Transformer.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630434" y="555184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23554" y="1953573"/>
            <a:ext cx="11301259" cy="5142073"/>
          </a:xfrm>
          <a:custGeom>
            <a:avLst/>
            <a:gdLst/>
            <a:ahLst/>
            <a:cxnLst/>
            <a:rect r="r" b="b" t="t" l="l"/>
            <a:pathLst>
              <a:path h="5142073" w="11301259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É 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737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4352" y="1905948"/>
            <a:ext cx="7563737" cy="348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Backpropagation (propagação reversa) é um algoritmo fundamental no treinamento de redes neurais artificiais. Desenvolvido na década de 1970 e popularizado em 1986 por Rumelhart, Hinton e Williams, este algoritmo revolucionou o campo do aprendizado de máquina ao fornecer um método eficiente para treinar redes neurais multicamadas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647688" y="7580006"/>
            <a:ext cx="173667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8066" y="3214061"/>
            <a:ext cx="4697187" cy="677751"/>
            <a:chOff x="0" y="0"/>
            <a:chExt cx="1237119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9685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⚠ SIGMOIDE E HIPERBÓLICA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462210"/>
            <a:ext cx="5838380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Historicamente populares;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Problema: Desvanecimento do gradiente;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Gradientes pequenos em valores extremos;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Sigmoid: [0,1], Tanh: [-1,1].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62076" y="3214061"/>
            <a:ext cx="4697187" cy="677751"/>
            <a:chOff x="0" y="0"/>
            <a:chExt cx="1237119" cy="1785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37119" cy="178502"/>
            </a:xfrm>
            <a:custGeom>
              <a:avLst/>
              <a:gdLst/>
              <a:ahLst/>
              <a:cxnLst/>
              <a:rect r="r" b="b" t="t" l="l"/>
              <a:pathLst>
                <a:path h="178502" w="1237119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53002" y="3335767"/>
            <a:ext cx="49717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 RELU E VARIANTES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2076" y="4462210"/>
            <a:ext cx="583838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ReLU: f(x) = max(0, x);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Mitiga desvanecimento do gradiente;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Problema: Neurônios "mortos";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Variantes: Leaky ReLU, ELU, PReLU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4352" y="2001198"/>
            <a:ext cx="15534648" cy="42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Introduz não-linearidade na rede,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permitindo aprender relações complexas.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4352" y="7420675"/>
            <a:ext cx="15534648" cy="1736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Escolha Prática: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Ocultas: ReLU (padrão);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Saída Binária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Sigmoide;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Saída Multiclasse: Softmax.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Otimizador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352" y="2001198"/>
            <a:ext cx="15534648" cy="524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Algoritmo que atualiza os pesos com base nos gradientes calculados.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SGD: Simples, mas pode ser lento e oscilar;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Adam: Adaptativo, robusto, escolha padrão;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RMSprop: Bom para gradientes esparsos;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Adagrad: Adapta taxa por parâmetro.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 do Adam: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Combina Adagrad + RMSprop;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Médias móveis dos gradientes;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Menos sensível à taxa de aprendizado;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Converge mais rápido.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L1/L2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352" y="2001198"/>
            <a:ext cx="15534648" cy="743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Adiciona termo de penalidade à função de perda para desencorajar pesos grandes.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egularização L1 (Lasso):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Penalidade: Σ|wi|;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Efeito: Alguns pesos → 0;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Resultado: Seleção de características;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Modelo: Esparso.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L2 (Ridge):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Penalidade: Σwi²;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Efeito: "Encolhe" pesos proporcionalmente;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Resultado: Pesos menores;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Mais comum em redes neurais.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Regularização (λ):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λ Alto: Forte penalidade, risco de underfitting;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λ Baixo: Penalidade suave, risco de overfitting.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295" y="1442422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677" y="269686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4584" y="269686"/>
            <a:ext cx="620463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352" y="2001198"/>
            <a:ext cx="15534648" cy="699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"Desliga" aleatoriamente um percentual de neurônios durante o treinamento.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499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Funciona?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 cad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ter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ação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neurônios diferentes são desativados;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Força a rede a n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ão de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pender de neurônios específicos;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Apenas no treinamento - teste usa todos;</a:t>
            </a: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são escalados durante inferência.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↑ Taxa Alta (ex: 0.7):   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</a:t>
            </a: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↓ Taxa Baixa (ex: 0.2):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✓ Forte regularização;                                                  ✓ Preserva capacidade;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✗ Risco de underfitting.                                               ✗ Menos regularização.</a:t>
            </a:r>
          </a:p>
          <a:p>
            <a:pPr algn="l">
              <a:lnSpc>
                <a:spcPts val="3499"/>
              </a:lnSpc>
            </a:pPr>
          </a:p>
          <a:p>
            <a:pPr algn="l" marL="539641" indent="-269820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Valores Típicos: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Ocultas: 0.5;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 de Entrada: 0.2;</a:t>
            </a:r>
          </a:p>
          <a:p>
            <a:pPr algn="l" marL="1079282" indent="-359761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Experimentar: 0.2 - 0.5.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62832" y="2886053"/>
            <a:ext cx="9162336" cy="5634837"/>
          </a:xfrm>
          <a:custGeom>
            <a:avLst/>
            <a:gdLst/>
            <a:ahLst/>
            <a:cxnLst/>
            <a:rect r="r" b="b" t="t" l="l"/>
            <a:pathLst>
              <a:path h="5634837" w="9162336">
                <a:moveTo>
                  <a:pt x="0" y="0"/>
                </a:moveTo>
                <a:lnTo>
                  <a:pt x="9162336" y="0"/>
                </a:lnTo>
                <a:lnTo>
                  <a:pt x="9162336" y="5634837"/>
                </a:lnTo>
                <a:lnTo>
                  <a:pt x="0" y="563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00990" y="8683974"/>
            <a:ext cx="90860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AllAboutAi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9707" y="555308"/>
            <a:ext cx="1477493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 para Ajustes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655" y="926429"/>
            <a:ext cx="778040" cy="4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8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646628" y="5861880"/>
            <a:ext cx="3885246" cy="2855656"/>
          </a:xfrm>
          <a:custGeom>
            <a:avLst/>
            <a:gdLst/>
            <a:ahLst/>
            <a:cxnLst/>
            <a:rect r="r" b="b" t="t" l="l"/>
            <a:pathLst>
              <a:path h="2855656" w="3885246">
                <a:moveTo>
                  <a:pt x="0" y="0"/>
                </a:moveTo>
                <a:lnTo>
                  <a:pt x="3885245" y="0"/>
                </a:lnTo>
                <a:lnTo>
                  <a:pt x="3885245" y="2855656"/>
                </a:lnTo>
                <a:lnTo>
                  <a:pt x="0" y="2855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526748"/>
            <a:ext cx="1464036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1520953"/>
            <a:ext cx="898693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Search                                                   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2688145"/>
            <a:ext cx="22698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8.1.1 Definição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8121" y="3778389"/>
            <a:ext cx="15126595" cy="136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454" indent="-237727" lvl="1">
              <a:lnSpc>
                <a:spcPts val="374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Procedimento a qual utiliza sua experiência, intuição e análises de execuções anteriores para decidir, de </a:t>
            </a:r>
            <a:r>
              <a:rPr lang="en-US" b="true" sz="22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 SUBJETIVA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quais hiperparâmetros testar em seguida;</a:t>
            </a:r>
          </a:p>
          <a:p>
            <a:pPr algn="just" marL="475454" indent="-237727" lvl="1">
              <a:lnSpc>
                <a:spcPts val="374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Nesta abordagem, o "motor de otimização" é o próprio ser humano.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655" y="926429"/>
            <a:ext cx="778040" cy="4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8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8.1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710422" y="2482256"/>
            <a:ext cx="469953" cy="458420"/>
          </a:xfrm>
          <a:custGeom>
            <a:avLst/>
            <a:gdLst/>
            <a:ahLst/>
            <a:cxnLst/>
            <a:rect r="r" b="b" t="t" l="l"/>
            <a:pathLst>
              <a:path h="458420" w="469953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49900" y="5505661"/>
            <a:ext cx="437463" cy="410496"/>
          </a:xfrm>
          <a:custGeom>
            <a:avLst/>
            <a:gdLst/>
            <a:ahLst/>
            <a:cxnLst/>
            <a:rect r="r" b="b" t="t" l="l"/>
            <a:pathLst>
              <a:path h="410496" w="437463">
                <a:moveTo>
                  <a:pt x="0" y="0"/>
                </a:moveTo>
                <a:lnTo>
                  <a:pt x="437463" y="0"/>
                </a:lnTo>
                <a:lnTo>
                  <a:pt x="437463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526748"/>
            <a:ext cx="1493121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1406858"/>
            <a:ext cx="8986931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Search                                                   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6669" y="2476516"/>
            <a:ext cx="24186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8.1.2 Vantagens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6669" y="5458036"/>
            <a:ext cx="29837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8.1.3 Desvantagens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247" y="3002896"/>
            <a:ext cx="14831496" cy="174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Desenvolvimento baseado na Intuição;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Flexibilidade;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de Configuração Zero;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Potencialmente Rápido (com experiência).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7247" y="6004137"/>
            <a:ext cx="15490145" cy="218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é Cientificamente Reprodutível;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Propenso a Vieses (Bias);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Extremamente Lento e Tedioso;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Escala.</a:t>
            </a:r>
          </a:p>
          <a:p>
            <a:pPr algn="just">
              <a:lnSpc>
                <a:spcPts val="3503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44010" y="2333773"/>
            <a:ext cx="4255048" cy="3949217"/>
          </a:xfrm>
          <a:custGeom>
            <a:avLst/>
            <a:gdLst/>
            <a:ahLst/>
            <a:cxnLst/>
            <a:rect r="r" b="b" t="t" l="l"/>
            <a:pathLst>
              <a:path h="3949217" w="4255048">
                <a:moveTo>
                  <a:pt x="0" y="0"/>
                </a:moveTo>
                <a:lnTo>
                  <a:pt x="4255049" y="0"/>
                </a:lnTo>
                <a:lnTo>
                  <a:pt x="4255049" y="3949217"/>
                </a:lnTo>
                <a:lnTo>
                  <a:pt x="0" y="3949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140685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2688145"/>
            <a:ext cx="22795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8.2.1 Definição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526748"/>
            <a:ext cx="1387495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3411422"/>
            <a:ext cx="9449346" cy="76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Avalia </a:t>
            </a:r>
            <a:r>
              <a:rPr lang="en-US" sz="2202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TODAS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2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COMBINAÇÕES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hiperparâmetros a partir de uma grade de valores predefinida manualmente.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6511481"/>
            <a:ext cx="53129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8.2.2 Fundamentação Matemática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178676"/>
            <a:ext cx="12720369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Considere dois hiperparâmetros,</a:t>
            </a:r>
            <a:r>
              <a:rPr lang="en-US" b="true" sz="2502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 λ₁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 com os valores </a:t>
            </a:r>
            <a:r>
              <a:rPr lang="en-US" b="true" sz="2502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{a, b}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 e</a:t>
            </a:r>
            <a:r>
              <a:rPr lang="en-US" b="true" sz="2502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 λ₂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 com os valores </a:t>
            </a:r>
            <a:r>
              <a:rPr lang="en-US" b="true" sz="2502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{c, d, e}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O Grid Search analisa o produto cartesiano dos conjuntos de valores: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Combinações = </a:t>
            </a:r>
            <a:r>
              <a:rPr lang="en-US" b="true" sz="2502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Λ₁ × Λ₂ = {(a, c), (a, d), (a, e), (b, c), (b, d), (b, e)}.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0093" y="6094077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DataCamp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9696" y="2979322"/>
            <a:ext cx="7897137" cy="5990932"/>
          </a:xfrm>
          <a:custGeom>
            <a:avLst/>
            <a:gdLst/>
            <a:ahLst/>
            <a:cxnLst/>
            <a:rect r="r" b="b" t="t" l="l"/>
            <a:pathLst>
              <a:path h="5990932" w="7897137">
                <a:moveTo>
                  <a:pt x="0" y="0"/>
                </a:moveTo>
                <a:lnTo>
                  <a:pt x="7897137" y="0"/>
                </a:lnTo>
                <a:lnTo>
                  <a:pt x="7897137" y="5990932"/>
                </a:lnTo>
                <a:lnTo>
                  <a:pt x="0" y="5990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1503184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2106434"/>
            <a:ext cx="43411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8.2.3 Representação Gráfica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526748"/>
            <a:ext cx="1447197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31036" y="9161236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2688145"/>
            <a:ext cx="244926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8.2.4 Vantagens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526748"/>
            <a:ext cx="1438012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3626" y="5266046"/>
            <a:ext cx="29972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8.2.5 Desvantagens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3397306"/>
            <a:ext cx="14831496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Simplicidade;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Paralelização.</a:t>
            </a:r>
          </a:p>
          <a:p>
            <a:pPr algn="just">
              <a:lnSpc>
                <a:spcPts val="350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33626" y="5974071"/>
            <a:ext cx="14760487" cy="174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Computacional;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Maldição da Dimensionalidade;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Definição da Grade.</a:t>
            </a:r>
          </a:p>
          <a:p>
            <a:pPr algn="just">
              <a:lnSpc>
                <a:spcPts val="3503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866959" y="2693885"/>
            <a:ext cx="469953" cy="458420"/>
          </a:xfrm>
          <a:custGeom>
            <a:avLst/>
            <a:gdLst/>
            <a:ahLst/>
            <a:cxnLst/>
            <a:rect r="r" b="b" t="t" l="l"/>
            <a:pathLst>
              <a:path h="458420" w="469953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88495" y="5313671"/>
            <a:ext cx="437463" cy="410496"/>
          </a:xfrm>
          <a:custGeom>
            <a:avLst/>
            <a:gdLst/>
            <a:ahLst/>
            <a:cxnLst/>
            <a:rect r="r" b="b" t="t" l="l"/>
            <a:pathLst>
              <a:path h="410496" w="437463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097956"/>
            <a:ext cx="8903382" cy="8160344"/>
            <a:chOff x="0" y="0"/>
            <a:chExt cx="11871176" cy="10880458"/>
          </a:xfrm>
        </p:grpSpPr>
        <p:pic>
          <p:nvPicPr>
            <p:cNvPr name="Picture 8" id="8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17268" t="0" r="17268" b="0"/>
            <a:stretch>
              <a:fillRect/>
            </a:stretch>
          </p:blipFill>
          <p:spPr>
            <a:xfrm flipH="false" flipV="false"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852" y="2075443"/>
            <a:ext cx="7206169" cy="218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Viabiliza o treinamento de redes multicamadas (rede com camadas ocultas)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 automático de características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Deep Learning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Aplicabilidade universal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9699" y="260990"/>
            <a:ext cx="1254460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655" y="926429"/>
            <a:ext cx="778040" cy="4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8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526748"/>
            <a:ext cx="1439543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71412" y="5730033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DataCamp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2726529"/>
            <a:ext cx="22901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8.3.1 Definição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8121" y="3449807"/>
            <a:ext cx="9066642" cy="76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Avalia </a:t>
            </a:r>
            <a:r>
              <a:rPr lang="en-US" sz="2202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 NÚMERO FIXO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 combinações aleatoriamente a partir de distribuições estatísticas.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8121" y="6022133"/>
            <a:ext cx="532354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8.3.2 Fundamentação Matemática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8121" y="6730159"/>
            <a:ext cx="12010259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spcBef>
                <a:spcPct val="0"/>
              </a:spcBef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Para cada avaliação, uma configuração λ é extraída de uma distribuição de probabilidade que abrange o espaço de hiperparâmetros Λ; 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λ(i) ∼ p(λ | Λ).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186752" y="2531984"/>
            <a:ext cx="3276460" cy="3236149"/>
          </a:xfrm>
          <a:custGeom>
            <a:avLst/>
            <a:gdLst/>
            <a:ahLst/>
            <a:cxnLst/>
            <a:rect r="r" b="b" t="t" l="l"/>
            <a:pathLst>
              <a:path h="3236149" w="3276460">
                <a:moveTo>
                  <a:pt x="0" y="0"/>
                </a:moveTo>
                <a:lnTo>
                  <a:pt x="3276460" y="0"/>
                </a:lnTo>
                <a:lnTo>
                  <a:pt x="3276460" y="3236149"/>
                </a:lnTo>
                <a:lnTo>
                  <a:pt x="0" y="3236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9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655" y="926429"/>
            <a:ext cx="778040" cy="4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8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256532" y="2904211"/>
            <a:ext cx="7774936" cy="5992496"/>
          </a:xfrm>
          <a:custGeom>
            <a:avLst/>
            <a:gdLst/>
            <a:ahLst/>
            <a:cxnLst/>
            <a:rect r="r" b="b" t="t" l="l"/>
            <a:pathLst>
              <a:path h="5992496" w="7774936">
                <a:moveTo>
                  <a:pt x="0" y="0"/>
                </a:moveTo>
                <a:lnTo>
                  <a:pt x="7774936" y="0"/>
                </a:lnTo>
                <a:lnTo>
                  <a:pt x="7774936" y="5992496"/>
                </a:lnTo>
                <a:lnTo>
                  <a:pt x="0" y="5992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526748"/>
            <a:ext cx="1572724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2129510"/>
            <a:ext cx="43518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8.3.3 Representação Gráfica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2661" y="9180321"/>
            <a:ext cx="3382677" cy="356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b="true" sz="204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8655" y="926429"/>
            <a:ext cx="778040" cy="4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8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8.3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529861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882662"/>
            <a:ext cx="24599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8.3.4 Vantagens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6175653"/>
            <a:ext cx="30079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8.3.5 Desvantagens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3488039"/>
            <a:ext cx="14831496" cy="218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Flexibilidade e Eficiência;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Controle de Custo;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Fácil de Paralelizar;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Garantias Teóricas.</a:t>
            </a:r>
          </a:p>
          <a:p>
            <a:pPr algn="just">
              <a:lnSpc>
                <a:spcPts val="350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98121" y="6778904"/>
            <a:ext cx="14760487" cy="869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aprende com o processo;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Ainda pode ser caro.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842170" y="2888402"/>
            <a:ext cx="469953" cy="458420"/>
          </a:xfrm>
          <a:custGeom>
            <a:avLst/>
            <a:gdLst/>
            <a:ahLst/>
            <a:cxnLst/>
            <a:rect r="r" b="b" t="t" l="l"/>
            <a:pathLst>
              <a:path h="458420" w="469953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372416" y="6223278"/>
            <a:ext cx="437463" cy="410496"/>
          </a:xfrm>
          <a:custGeom>
            <a:avLst/>
            <a:gdLst/>
            <a:ahLst/>
            <a:cxnLst/>
            <a:rect r="r" b="b" t="t" l="l"/>
            <a:pathLst>
              <a:path h="410496" w="437463">
                <a:moveTo>
                  <a:pt x="0" y="0"/>
                </a:moveTo>
                <a:lnTo>
                  <a:pt x="437463" y="0"/>
                </a:lnTo>
                <a:lnTo>
                  <a:pt x="437463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655" y="926429"/>
            <a:ext cx="778040" cy="46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  <a:spcBef>
                <a:spcPct val="0"/>
              </a:spcBef>
            </a:pPr>
            <a:r>
              <a:rPr lang="en-US" b="true" sz="282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493371" y="4173925"/>
            <a:ext cx="11301259" cy="4693252"/>
          </a:xfrm>
          <a:custGeom>
            <a:avLst/>
            <a:gdLst/>
            <a:ahLst/>
            <a:cxnLst/>
            <a:rect r="r" b="b" t="t" l="l"/>
            <a:pathLst>
              <a:path h="4693252" w="11301259">
                <a:moveTo>
                  <a:pt x="0" y="0"/>
                </a:moveTo>
                <a:lnTo>
                  <a:pt x="11301258" y="0"/>
                </a:lnTo>
                <a:lnTo>
                  <a:pt x="11301258" y="4693252"/>
                </a:lnTo>
                <a:lnTo>
                  <a:pt x="0" y="4693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250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526748"/>
            <a:ext cx="1468628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00990" y="9010052"/>
            <a:ext cx="908602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b="true" sz="1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HUTTER, F.; KOTTHOFF, L.; VANSCHOREN, J. (Ed.). Automated Machine Learning: Methods, Systems, Challenges. Cham: Springer, 2019. 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493371" y="3224819"/>
            <a:ext cx="11301259" cy="1111140"/>
          </a:xfrm>
          <a:custGeom>
            <a:avLst/>
            <a:gdLst/>
            <a:ahLst/>
            <a:cxnLst/>
            <a:rect r="r" b="b" t="t" l="l"/>
            <a:pathLst>
              <a:path h="1111140" w="11301259">
                <a:moveTo>
                  <a:pt x="0" y="0"/>
                </a:moveTo>
                <a:lnTo>
                  <a:pt x="11301258" y="0"/>
                </a:lnTo>
                <a:lnTo>
                  <a:pt x="11301258" y="1111140"/>
                </a:lnTo>
                <a:lnTo>
                  <a:pt x="0" y="1111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7442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8121" y="2156514"/>
            <a:ext cx="57172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8.3.6 Comparação com o Grid Search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8121" y="526748"/>
            <a:ext cx="130023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688145"/>
            <a:ext cx="23000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8.4.1 Definição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3411422"/>
            <a:ext cx="13922259" cy="11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de otimização sequencial e baseada em modelo.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 "aprende" sobre a função objetivo (desempenho vs. hiperparâmetros) a cada avaliação e usa esse aprendizado para escolher a próxima combinação a ser testada.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5095875"/>
            <a:ext cx="404865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8.4.2 Componentes Chave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8121" y="5822950"/>
            <a:ext cx="14716354" cy="232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454" indent="-237727" lvl="1">
              <a:lnSpc>
                <a:spcPts val="3083"/>
              </a:lnSpc>
              <a:buFont typeface="Arial"/>
              <a:buChar char="•"/>
            </a:pPr>
            <a:r>
              <a:rPr lang="en-US" b="true" sz="22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Substituto (Surrogate Model):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Uma aproximação probabilística da função objetivo. 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Ex.: Processos Gaussianos (GP);</a:t>
            </a:r>
          </a:p>
          <a:p>
            <a:pPr algn="just" marL="475454" indent="-237727" lvl="1">
              <a:lnSpc>
                <a:spcPts val="3083"/>
              </a:lnSpc>
              <a:buFont typeface="Arial"/>
              <a:buChar char="•"/>
            </a:pPr>
            <a:r>
              <a:rPr lang="en-US" b="true" sz="22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Aquisição (Acquisition Function):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Define qual ponto deve ser avaliado em seguida, equilibrando exploração (exploration) e explotação (exploitation). 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Ex: Expected Improvement (EI).</a:t>
            </a:r>
          </a:p>
          <a:p>
            <a:pPr algn="just">
              <a:lnSpc>
                <a:spcPts val="3083"/>
              </a:lnSpc>
            </a:pP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8121" y="526748"/>
            <a:ext cx="1441074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688145"/>
            <a:ext cx="75041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8.4.3 Fundamentação Matemática (Simplificada)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3401897"/>
            <a:ext cx="13922259" cy="158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23"/>
              </a:lnSpc>
            </a:pPr>
          </a:p>
          <a:p>
            <a:pPr algn="just" marL="497043" indent="-248522" lvl="1">
              <a:lnSpc>
                <a:spcPts val="3223"/>
              </a:lnSpc>
              <a:buFont typeface="Arial"/>
              <a:buChar char="•"/>
            </a:pPr>
            <a:r>
              <a:rPr lang="en-US" b="true" sz="23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 Gaussiano (GP):</a:t>
            </a:r>
            <a:r>
              <a:rPr lang="en-US" sz="23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Modela a função f(λ) como uma distribuição sobre funções: </a:t>
            </a:r>
          </a:p>
          <a:p>
            <a:pPr algn="just">
              <a:lnSpc>
                <a:spcPts val="3223"/>
              </a:lnSpc>
            </a:pPr>
          </a:p>
          <a:p>
            <a:pPr algn="just">
              <a:lnSpc>
                <a:spcPts val="322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886231" y="4629281"/>
            <a:ext cx="13922259" cy="11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</a:p>
          <a:p>
            <a:pPr algn="just">
              <a:lnSpc>
                <a:spcPts val="3083"/>
              </a:lnSpc>
            </a:pPr>
            <a:r>
              <a:rPr lang="en-US" sz="2202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m(λ):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 média;</a:t>
            </a:r>
          </a:p>
          <a:p>
            <a:pPr algn="just">
              <a:lnSpc>
                <a:spcPts val="3083"/>
              </a:lnSpc>
            </a:pPr>
            <a:r>
              <a:rPr lang="en-US" sz="2202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k(λ, λ′) :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kernel de covariância (semelhança).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8121" y="6186662"/>
            <a:ext cx="14831496" cy="158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3"/>
              </a:lnSpc>
            </a:pPr>
          </a:p>
          <a:p>
            <a:pPr algn="just" marL="497043" indent="-248522" lvl="1">
              <a:lnSpc>
                <a:spcPts val="3223"/>
              </a:lnSpc>
              <a:buFont typeface="Arial"/>
              <a:buChar char="•"/>
            </a:pPr>
            <a:r>
              <a:rPr lang="en-US" b="true" sz="23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Expected Improvement (EI):</a:t>
            </a:r>
            <a:r>
              <a:rPr lang="en-US" sz="23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Determina o ganho esperado ao selecionar um novo ponto λ, em comparação com o melhor valor observado Fmin. </a:t>
            </a:r>
          </a:p>
          <a:p>
            <a:pPr algn="just">
              <a:lnSpc>
                <a:spcPts val="322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886231" y="8082121"/>
            <a:ext cx="7243386" cy="76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objetivo é maximizar EI(λ) para decidir qual configuração deve ser avaliada a seguir.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8312" y="4949902"/>
            <a:ext cx="5228209" cy="51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30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f(λ)∼GP(m(λ), k(λ, λ′))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32605" y="8331041"/>
            <a:ext cx="5614105" cy="51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30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EI(λ) = E[max(fmin - y, 0)]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59359" y="2967411"/>
            <a:ext cx="7969282" cy="6046429"/>
          </a:xfrm>
          <a:custGeom>
            <a:avLst/>
            <a:gdLst/>
            <a:ahLst/>
            <a:cxnLst/>
            <a:rect r="r" b="b" t="t" l="l"/>
            <a:pathLst>
              <a:path h="6046429" w="7969282">
                <a:moveTo>
                  <a:pt x="0" y="0"/>
                </a:moveTo>
                <a:lnTo>
                  <a:pt x="7969282" y="0"/>
                </a:lnTo>
                <a:lnTo>
                  <a:pt x="7969282" y="6046429"/>
                </a:lnTo>
                <a:lnTo>
                  <a:pt x="0" y="604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526748"/>
            <a:ext cx="1246660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1997887"/>
            <a:ext cx="43718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8.4.4 Representação Gráfica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5971" y="9124839"/>
            <a:ext cx="3496059" cy="35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b="true" sz="21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8121" y="526748"/>
            <a:ext cx="1301769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688145"/>
            <a:ext cx="24634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8.4.5 Vantagens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3626" y="5266046"/>
            <a:ext cx="30328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8.4.6 Desvantagens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866959" y="2735770"/>
            <a:ext cx="469953" cy="458420"/>
          </a:xfrm>
          <a:custGeom>
            <a:avLst/>
            <a:gdLst/>
            <a:ahLst/>
            <a:cxnLst/>
            <a:rect r="r" b="b" t="t" l="l"/>
            <a:pathLst>
              <a:path h="458420" w="469953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88495" y="5313671"/>
            <a:ext cx="437463" cy="410496"/>
          </a:xfrm>
          <a:custGeom>
            <a:avLst/>
            <a:gdLst/>
            <a:ahLst/>
            <a:cxnLst/>
            <a:rect r="r" b="b" t="t" l="l"/>
            <a:pathLst>
              <a:path h="410496" w="437463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318015"/>
            <a:ext cx="14831496" cy="174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Eficiência de Dados;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Busca Inteligente;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 Superior.</a:t>
            </a:r>
          </a:p>
          <a:p>
            <a:pPr algn="just">
              <a:lnSpc>
                <a:spcPts val="350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9709" y="5847991"/>
            <a:ext cx="14760487" cy="174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 de Implementação;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de Overhead;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Dificuldade de Paralelização;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 de Mínimos Locais.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98121" y="7474819"/>
            <a:ext cx="1430541" cy="1239206"/>
          </a:xfrm>
          <a:custGeom>
            <a:avLst/>
            <a:gdLst/>
            <a:ahLst/>
            <a:cxnLst/>
            <a:rect r="r" b="b" t="t" l="l"/>
            <a:pathLst>
              <a:path h="1239206" w="1430541">
                <a:moveTo>
                  <a:pt x="0" y="0"/>
                </a:moveTo>
                <a:lnTo>
                  <a:pt x="1430542" y="0"/>
                </a:lnTo>
                <a:lnTo>
                  <a:pt x="1430542" y="1239206"/>
                </a:lnTo>
                <a:lnTo>
                  <a:pt x="0" y="12392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526748"/>
            <a:ext cx="1355348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2688145"/>
            <a:ext cx="229403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8.5.1 Definição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21" y="3448266"/>
            <a:ext cx="13922259" cy="11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abordagem de alta velocidade baseada no conceito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Successive Halving (Metade Sucessiva). Ele aloca um orçamento (ex: épocas, subconjunto de dados) a um grande número de configurações e elimina iterativamente as de pior desempenho, focando os recursos nas mais promissoras.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8.5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8121" y="526748"/>
            <a:ext cx="1415050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850392"/>
            <a:ext cx="50811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8.5.2 Como Funciona (Algoritmo)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3721545"/>
            <a:ext cx="13922259" cy="331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3"/>
              </a:lnSpc>
            </a:pPr>
            <a:r>
              <a:rPr lang="en-US" b="true" sz="2702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P1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- Começa com n configurações aleatórias;</a:t>
            </a:r>
          </a:p>
          <a:p>
            <a:pPr algn="just">
              <a:lnSpc>
                <a:spcPts val="3783"/>
              </a:lnSpc>
            </a:pPr>
            <a:r>
              <a:rPr lang="en-US" b="true" sz="2702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P2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 - Treina todas por um recurso mínimo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r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 (ex: 1 época);</a:t>
            </a:r>
          </a:p>
          <a:p>
            <a:pPr algn="just">
              <a:lnSpc>
                <a:spcPts val="3783"/>
              </a:lnSpc>
            </a:pPr>
            <a:r>
              <a:rPr lang="en-US" b="true" sz="2702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P3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- Elimina a metade com pior desempenho;</a:t>
            </a:r>
          </a:p>
          <a:p>
            <a:pPr algn="just">
              <a:lnSpc>
                <a:spcPts val="3783"/>
              </a:lnSpc>
            </a:pPr>
            <a:r>
              <a:rPr lang="en-US" b="true" sz="2702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P4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- Dobra o recurso (2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r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) para as sobreviventes e repete até que reste uma única configuração;</a:t>
            </a:r>
          </a:p>
          <a:p>
            <a:pPr algn="just">
              <a:lnSpc>
                <a:spcPts val="3783"/>
              </a:lnSpc>
            </a:pPr>
            <a:r>
              <a:rPr lang="en-US" b="true" sz="2702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P5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 O Hyperband repete esse processo com diferentes valores iniciais de n para mitigar o dilema "poucas configurações bem treinadas vs. muitas mal treinadas".</a:t>
            </a:r>
          </a:p>
          <a:p>
            <a:pPr algn="just">
              <a:lnSpc>
                <a:spcPts val="378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9665" y="534777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1097956"/>
            <a:ext cx="8903382" cy="8160344"/>
            <a:chOff x="0" y="0"/>
            <a:chExt cx="11871176" cy="10880458"/>
          </a:xfrm>
        </p:grpSpPr>
        <p:pic>
          <p:nvPicPr>
            <p:cNvPr name="Picture 8" id="8">
              <a:hlinkClick action="ppaction://media"/>
            </p:cNvPr>
            <p:cNvPicPr>
              <a:picLocks noChangeAspect="true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3"/>
            <a:srcRect l="17268" t="0" r="17268" b="0"/>
            <a:stretch>
              <a:fillRect/>
            </a:stretch>
          </p:blipFill>
          <p:spPr>
            <a:xfrm flipH="false" flipV="false"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571" y="284815"/>
            <a:ext cx="1254460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108" y="2099627"/>
            <a:ext cx="7206169" cy="217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7402C6"/>
                </a:solidFill>
                <a:latin typeface="Open Sans"/>
                <a:ea typeface="Open Sans"/>
                <a:cs typeface="Open Sans"/>
                <a:sym typeface="Open Sans"/>
              </a:rPr>
              <a:t>Viabiliza o treinamento de redes multicamadas (rede com camadas ocultas)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 automático de características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Deep Learning</a:t>
            </a:r>
          </a:p>
          <a:p>
            <a:pPr algn="just" marL="538718" indent="-269359" lvl="1">
              <a:lnSpc>
                <a:spcPts val="3493"/>
              </a:lnSpc>
              <a:buFont typeface="Arial"/>
              <a:buChar char="•"/>
            </a:pPr>
            <a:r>
              <a:rPr lang="en-US" sz="2495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Aplicabilidade universal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1080" y="1724977"/>
            <a:ext cx="431705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O qu</a:t>
            </a:r>
            <a:r>
              <a:rPr lang="en-US" sz="2499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e são camadas ocultas?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8.5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25881" y="3257471"/>
            <a:ext cx="9636238" cy="5685380"/>
          </a:xfrm>
          <a:custGeom>
            <a:avLst/>
            <a:gdLst/>
            <a:ahLst/>
            <a:cxnLst/>
            <a:rect r="r" b="b" t="t" l="l"/>
            <a:pathLst>
              <a:path h="5685380" w="9636238">
                <a:moveTo>
                  <a:pt x="0" y="0"/>
                </a:moveTo>
                <a:lnTo>
                  <a:pt x="9636238" y="0"/>
                </a:lnTo>
                <a:lnTo>
                  <a:pt x="963623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526748"/>
            <a:ext cx="1367594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1327518"/>
            <a:ext cx="6148589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8121" y="2219130"/>
            <a:ext cx="49172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8.5.3 Representação Conceitual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72918" y="9220200"/>
            <a:ext cx="3557292" cy="35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b="true" sz="211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29617" y="-142129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8.5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98121" y="526748"/>
            <a:ext cx="1301769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327518"/>
            <a:ext cx="614858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688145"/>
            <a:ext cx="24634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8.5.4 Vantagens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3626" y="5266046"/>
            <a:ext cx="30113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8.5.5 Desvantagens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866959" y="2735770"/>
            <a:ext cx="469953" cy="458420"/>
          </a:xfrm>
          <a:custGeom>
            <a:avLst/>
            <a:gdLst/>
            <a:ahLst/>
            <a:cxnLst/>
            <a:rect r="r" b="b" t="t" l="l"/>
            <a:pathLst>
              <a:path h="458420" w="469953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488495" y="5313671"/>
            <a:ext cx="437463" cy="410496"/>
          </a:xfrm>
          <a:custGeom>
            <a:avLst/>
            <a:gdLst/>
            <a:ahLst/>
            <a:cxnLst/>
            <a:rect r="r" b="b" t="t" l="l"/>
            <a:pathLst>
              <a:path h="410496" w="437463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3318015"/>
            <a:ext cx="14831496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Velocidade e Eficiência;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Simplicidade Conceitual;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Ideal para Deep Learning.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9709" y="5847991"/>
            <a:ext cx="14760487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"Aprende" a Gerar Configurações;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Pode Eliminar "Azarões";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Requer Múltiplas Fidelidades.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3626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12322" y="-966282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8.6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093763" y="2865708"/>
            <a:ext cx="12100474" cy="5762851"/>
          </a:xfrm>
          <a:custGeom>
            <a:avLst/>
            <a:gdLst/>
            <a:ahLst/>
            <a:cxnLst/>
            <a:rect r="r" b="b" t="t" l="l"/>
            <a:pathLst>
              <a:path h="5762851" w="12100474">
                <a:moveTo>
                  <a:pt x="0" y="0"/>
                </a:moveTo>
                <a:lnTo>
                  <a:pt x="12100474" y="0"/>
                </a:lnTo>
                <a:lnTo>
                  <a:pt x="12100474" y="5762851"/>
                </a:lnTo>
                <a:lnTo>
                  <a:pt x="0" y="5762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526748"/>
            <a:ext cx="1260437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1327518"/>
            <a:ext cx="6148589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33626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Comparativo das Técnicas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90430" y="9025732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63150" y="5143500"/>
            <a:ext cx="2869843" cy="2643843"/>
          </a:xfrm>
          <a:custGeom>
            <a:avLst/>
            <a:gdLst/>
            <a:ahLst/>
            <a:cxnLst/>
            <a:rect r="r" b="b" t="t" l="l"/>
            <a:pathLst>
              <a:path h="2643843" w="2869843">
                <a:moveTo>
                  <a:pt x="0" y="0"/>
                </a:moveTo>
                <a:lnTo>
                  <a:pt x="2869842" y="0"/>
                </a:lnTo>
                <a:lnTo>
                  <a:pt x="2869842" y="2643843"/>
                </a:lnTo>
                <a:lnTo>
                  <a:pt x="0" y="264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062" y="495300"/>
            <a:ext cx="1477493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Hiperparâmetros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73224"/>
            <a:ext cx="14590878" cy="16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633" indent="-259316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</a:t>
            </a: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Aprendizado (Learning Rate, α);</a:t>
            </a:r>
          </a:p>
          <a:p>
            <a:pPr algn="just" marL="518633" indent="-259316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Neurônios e Camadas (Capacidade do Modelo);</a:t>
            </a:r>
          </a:p>
          <a:p>
            <a:pPr algn="just" marL="518633" indent="-259316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Tamanho do Batch (Batch Size).</a:t>
            </a:r>
          </a:p>
          <a:p>
            <a:pPr algn="just">
              <a:lnSpc>
                <a:spcPts val="3363"/>
              </a:lnSpc>
            </a:pP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9.1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68206" y="5143500"/>
            <a:ext cx="7414485" cy="3521880"/>
          </a:xfrm>
          <a:custGeom>
            <a:avLst/>
            <a:gdLst/>
            <a:ahLst/>
            <a:cxnLst/>
            <a:rect r="r" b="b" t="t" l="l"/>
            <a:pathLst>
              <a:path h="3521880" w="7414485">
                <a:moveTo>
                  <a:pt x="0" y="0"/>
                </a:moveTo>
                <a:lnTo>
                  <a:pt x="7414485" y="0"/>
                </a:lnTo>
                <a:lnTo>
                  <a:pt x="7414485" y="3521880"/>
                </a:lnTo>
                <a:lnTo>
                  <a:pt x="0" y="3521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309423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121" y="1480600"/>
            <a:ext cx="99940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 (Learning Rate, α)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6272" y="2444136"/>
            <a:ext cx="14590878" cy="16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633" indent="-259316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tamanho</a:t>
            </a: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do</a:t>
            </a: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passo que o otimizador dá na direção do gradiente negativo.</a:t>
            </a:r>
          </a:p>
          <a:p>
            <a:pPr algn="just" marL="518633" indent="-259316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α muito alta, o otimizador pode divergir (explodir) ou oscilar em torno do mínimo sem conseguir convergir;</a:t>
            </a:r>
          </a:p>
          <a:p>
            <a:pPr algn="just" marL="518633" indent="-259316" lvl="1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α muito baixa, a convergência extremamente lenta, risco de parar em um mínimo local ruim.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48142" y="9069387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ResearchGate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9.2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20440" y="4481666"/>
            <a:ext cx="10247119" cy="4170486"/>
          </a:xfrm>
          <a:custGeom>
            <a:avLst/>
            <a:gdLst/>
            <a:ahLst/>
            <a:cxnLst/>
            <a:rect r="r" b="b" t="t" l="l"/>
            <a:pathLst>
              <a:path h="4170486" w="10247119">
                <a:moveTo>
                  <a:pt x="0" y="0"/>
                </a:moveTo>
                <a:lnTo>
                  <a:pt x="10247120" y="0"/>
                </a:lnTo>
                <a:lnTo>
                  <a:pt x="10247120" y="4170486"/>
                </a:lnTo>
                <a:lnTo>
                  <a:pt x="0" y="4170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577" t="-3253" r="-9598" b="-406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380393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626" y="1327518"/>
            <a:ext cx="131296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Neurônios e Camadas (Capacidade do Modelo)                                                           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9799" y="2154446"/>
            <a:ext cx="13922259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Determina a complexidade e a capacidade de aprendizado da rede;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Poucos neurônios/camadas (baixa capacidade), pode levar ao underfitting; 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Muitos neurônios/camadas (alta capacidade), pode levar ao overfitting;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0430" y="8918575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Scikit-learn.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9.3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752391" y="4334872"/>
            <a:ext cx="10783219" cy="3872611"/>
          </a:xfrm>
          <a:custGeom>
            <a:avLst/>
            <a:gdLst/>
            <a:ahLst/>
            <a:cxnLst/>
            <a:rect r="r" b="b" t="t" l="l"/>
            <a:pathLst>
              <a:path h="3872611" w="10783219">
                <a:moveTo>
                  <a:pt x="0" y="0"/>
                </a:moveTo>
                <a:lnTo>
                  <a:pt x="10783218" y="0"/>
                </a:lnTo>
                <a:lnTo>
                  <a:pt x="10783218" y="3872612"/>
                </a:lnTo>
                <a:lnTo>
                  <a:pt x="0" y="3872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468628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626" y="1327518"/>
            <a:ext cx="81995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 (Batch Size)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2527" y="1946644"/>
            <a:ext cx="13922259" cy="174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exemplos de treino utilizados em uma única iteração (atualização dos pesos);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Lotes pequenos levam a atualizações mais ruidosas, mas podem ajudar na generalização; 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Lotes grandes são computacionalmente eficientes, mas podem convergir para mínimos "mais nítidos" (pior generalização).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0430" y="8811418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Deep Learning Book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17262" y="3189393"/>
            <a:ext cx="6965001" cy="5136810"/>
          </a:xfrm>
          <a:custGeom>
            <a:avLst/>
            <a:gdLst/>
            <a:ahLst/>
            <a:cxnLst/>
            <a:rect r="r" b="b" t="t" l="l"/>
            <a:pathLst>
              <a:path h="5136810" w="6965001">
                <a:moveTo>
                  <a:pt x="0" y="0"/>
                </a:moveTo>
                <a:lnTo>
                  <a:pt x="6965001" y="0"/>
                </a:lnTo>
                <a:lnTo>
                  <a:pt x="6965001" y="5136810"/>
                </a:lnTo>
                <a:lnTo>
                  <a:pt x="0" y="513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917" r="0" b="-1567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225" y="557618"/>
            <a:ext cx="1671907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Overfitting Hiperparâmetros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93014" y="8734877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Reaserch Gate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10.1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18216" y="4598339"/>
            <a:ext cx="5251568" cy="3910524"/>
          </a:xfrm>
          <a:custGeom>
            <a:avLst/>
            <a:gdLst/>
            <a:ahLst/>
            <a:cxnLst/>
            <a:rect r="r" b="b" t="t" l="l"/>
            <a:pathLst>
              <a:path h="3910524" w="5251568">
                <a:moveTo>
                  <a:pt x="0" y="0"/>
                </a:moveTo>
                <a:lnTo>
                  <a:pt x="5251568" y="0"/>
                </a:lnTo>
                <a:lnTo>
                  <a:pt x="5251568" y="3910525"/>
                </a:lnTo>
                <a:lnTo>
                  <a:pt x="0" y="39105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6615117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626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3626" y="2142015"/>
            <a:ext cx="14860300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técnica de regularização onde a contribuição de neurônios é temporariamente removida da rede durante o treino;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Taxa de Dropout.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2215" y="8470764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Medium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10.2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231654" y="4719735"/>
            <a:ext cx="3403757" cy="3776707"/>
          </a:xfrm>
          <a:custGeom>
            <a:avLst/>
            <a:gdLst/>
            <a:ahLst/>
            <a:cxnLst/>
            <a:rect r="r" b="b" t="t" l="l"/>
            <a:pathLst>
              <a:path h="3776707" w="3403757">
                <a:moveTo>
                  <a:pt x="0" y="0"/>
                </a:moveTo>
                <a:lnTo>
                  <a:pt x="3403757" y="0"/>
                </a:lnTo>
                <a:lnTo>
                  <a:pt x="3403757" y="3776707"/>
                </a:lnTo>
                <a:lnTo>
                  <a:pt x="0" y="3776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6201796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626" y="1327518"/>
            <a:ext cx="61485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L1/L2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3626" y="2142015"/>
            <a:ext cx="14860300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Adiciona um termo de penalidade à função de perda, cuja intensidade é controlada por um hiperparâmetro;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Força da Regularização (λ, lambda).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9665" y="534777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40577" y="2705326"/>
            <a:ext cx="11040788" cy="2438174"/>
          </a:xfrm>
          <a:custGeom>
            <a:avLst/>
            <a:gdLst/>
            <a:ahLst/>
            <a:cxnLst/>
            <a:rect r="r" b="b" t="t" l="l"/>
            <a:pathLst>
              <a:path h="2438174" w="11040788">
                <a:moveTo>
                  <a:pt x="0" y="0"/>
                </a:moveTo>
                <a:lnTo>
                  <a:pt x="11040789" y="0"/>
                </a:lnTo>
                <a:lnTo>
                  <a:pt x="11040789" y="2438174"/>
                </a:lnTo>
                <a:lnTo>
                  <a:pt x="0" y="2438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40577" y="1863614"/>
            <a:ext cx="11040788" cy="674715"/>
          </a:xfrm>
          <a:custGeom>
            <a:avLst/>
            <a:gdLst/>
            <a:ahLst/>
            <a:cxnLst/>
            <a:rect r="r" b="b" t="t" l="l"/>
            <a:pathLst>
              <a:path h="674715" w="11040788">
                <a:moveTo>
                  <a:pt x="0" y="0"/>
                </a:moveTo>
                <a:lnTo>
                  <a:pt x="11040789" y="0"/>
                </a:lnTo>
                <a:lnTo>
                  <a:pt x="11040789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571" y="284815"/>
            <a:ext cx="1254460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5135" y="6244318"/>
            <a:ext cx="1129784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onde: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W(1) e b(1) são a matriz de peso e o vetor de polarização para a camada l</a:t>
            </a:r>
          </a:p>
          <a:p>
            <a:pPr algn="l" marL="539746" indent="-269873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a(1) é a saída de ativação de todos os neurônios na camada l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g(1) é a função de ativação para a camada l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475" y="514350"/>
            <a:ext cx="677751" cy="677751"/>
            <a:chOff x="0" y="0"/>
            <a:chExt cx="178502" cy="178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10.3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53775" y="4581331"/>
            <a:ext cx="7380449" cy="4202873"/>
          </a:xfrm>
          <a:custGeom>
            <a:avLst/>
            <a:gdLst/>
            <a:ahLst/>
            <a:cxnLst/>
            <a:rect r="r" b="b" t="t" l="l"/>
            <a:pathLst>
              <a:path h="4202873" w="7380449">
                <a:moveTo>
                  <a:pt x="0" y="0"/>
                </a:moveTo>
                <a:lnTo>
                  <a:pt x="7380450" y="0"/>
                </a:lnTo>
                <a:lnTo>
                  <a:pt x="7380450" y="4202873"/>
                </a:lnTo>
                <a:lnTo>
                  <a:pt x="0" y="420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93" t="0" r="-3093" b="-488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8121" y="526748"/>
            <a:ext cx="1698987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626" y="1327518"/>
            <a:ext cx="87911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 (parada antecipada)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121" y="2142015"/>
            <a:ext cx="14860300" cy="130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que interrompe o treinamento quando a performance em um conjunto de validação para de melhorar;</a:t>
            </a:r>
          </a:p>
          <a:p>
            <a:pPr algn="just" marL="540222" indent="-270111" lvl="1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"Paciência" (Patience).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0430" y="8746104"/>
            <a:ext cx="330714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b="true" sz="1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Deep Learning Book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463" y="555307"/>
            <a:ext cx="1671907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Por que Otimizar Hiperparâmetros é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Importante?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463" y="1942135"/>
            <a:ext cx="14860300" cy="211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Impacto no Desempenho;</a:t>
            </a:r>
          </a:p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Underfitting vs. Overfitting;</a:t>
            </a:r>
          </a:p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Eficiência;</a:t>
            </a:r>
          </a:p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Obtenção do Estado da Arte;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463" y="5771075"/>
            <a:ext cx="14590878" cy="158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Classificação</a:t>
            </a: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</a:t>
            </a: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Imagens;</a:t>
            </a:r>
          </a:p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Processamento de Linguagem Natural (PLN);</a:t>
            </a:r>
          </a:p>
          <a:p>
            <a:pPr algn="just" marL="648170" indent="-324085" lvl="1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Análise Preditiva.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95875"/>
            <a:ext cx="781633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APLICAÇÕES DOS AJUSTES DE HIPERPARÂMETRO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6581" y="4030545"/>
            <a:ext cx="16474837" cy="2491819"/>
          </a:xfrm>
          <a:custGeom>
            <a:avLst/>
            <a:gdLst/>
            <a:ahLst/>
            <a:cxnLst/>
            <a:rect r="r" b="b" t="t" l="l"/>
            <a:pathLst>
              <a:path h="2491819" w="16474837">
                <a:moveTo>
                  <a:pt x="0" y="0"/>
                </a:moveTo>
                <a:lnTo>
                  <a:pt x="16474838" y="0"/>
                </a:lnTo>
                <a:lnTo>
                  <a:pt x="16474838" y="2491820"/>
                </a:lnTo>
                <a:lnTo>
                  <a:pt x="0" y="249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7143" y="4751856"/>
            <a:ext cx="3425200" cy="115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1º Passo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Defina Objetivos</a:t>
            </a:r>
          </a:p>
          <a:p>
            <a:pPr algn="just">
              <a:lnSpc>
                <a:spcPts val="308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321621" y="4751856"/>
            <a:ext cx="2519000" cy="78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6"/>
              </a:lnSpc>
            </a:pPr>
            <a:r>
              <a:rPr lang="en-US" sz="225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2º Passo</a:t>
            </a:r>
          </a:p>
          <a:p>
            <a:pPr algn="just">
              <a:lnSpc>
                <a:spcPts val="3156"/>
              </a:lnSpc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Comece Simples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0817" y="4857412"/>
            <a:ext cx="2804856" cy="77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3"/>
              </a:lnSpc>
            </a:pPr>
            <a:r>
              <a:rPr lang="en-US" sz="221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3º Passo</a:t>
            </a:r>
          </a:p>
          <a:p>
            <a:pPr algn="just">
              <a:lnSpc>
                <a:spcPts val="3103"/>
              </a:lnSpc>
            </a:pPr>
            <a:r>
              <a:rPr lang="en-US" sz="22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Automação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45868" y="4685232"/>
            <a:ext cx="3901514" cy="112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3"/>
              </a:lnSpc>
            </a:pPr>
            <a:r>
              <a:rPr lang="en-US" sz="215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4º Passo</a:t>
            </a:r>
          </a:p>
          <a:p>
            <a:pPr algn="just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Monitore o </a:t>
            </a:r>
          </a:p>
          <a:p>
            <a:pPr algn="just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843" y="1011961"/>
            <a:ext cx="1671907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Melhores Práticas para o ajuste de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Hiperparâmetros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25779" y="-442253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7625" y="786216"/>
            <a:ext cx="5848728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5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Atividade</a:t>
            </a:r>
          </a:p>
          <a:p>
            <a:pPr algn="l">
              <a:lnSpc>
                <a:spcPts val="61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6224" y="653226"/>
            <a:ext cx="1062904" cy="1062904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45572" y="4846030"/>
            <a:ext cx="15196856" cy="53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349" indent="-345674" lvl="1">
              <a:lnSpc>
                <a:spcPts val="4483"/>
              </a:lnSpc>
              <a:buFont typeface="Arial"/>
              <a:buChar char="•"/>
            </a:pPr>
            <a:r>
              <a:rPr lang="en-US" b="true" sz="32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Atividade: Visualização do Desvanecimento do Gradiente.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72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25779" y="-442253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2825" y="788395"/>
            <a:ext cx="637232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Referências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48104" y="702769"/>
            <a:ext cx="579143" cy="569666"/>
          </a:xfrm>
          <a:custGeom>
            <a:avLst/>
            <a:gdLst/>
            <a:ahLst/>
            <a:cxnLst/>
            <a:rect r="r" b="b" t="t" l="l"/>
            <a:pathLst>
              <a:path h="569666" w="579143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6224" y="653226"/>
            <a:ext cx="1062904" cy="1062904"/>
            <a:chOff x="0" y="0"/>
            <a:chExt cx="178502" cy="1785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02" cy="178502"/>
            </a:xfrm>
            <a:custGeom>
              <a:avLst/>
              <a:gdLst/>
              <a:ahLst/>
              <a:cxnLst/>
              <a:rect r="r" b="b" t="t" l="l"/>
              <a:pathLst>
                <a:path h="178502" w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69127" y="2202187"/>
            <a:ext cx="15196856" cy="76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454" indent="-237727" lvl="1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HUTTER, F.; KOTTHOFF, L.; VANSCHOREN, J. </a:t>
            </a:r>
            <a:r>
              <a:rPr lang="en-US" b="true" sz="2202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Automated machine learning: methods, systems, challenges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1. ed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Cham: Springer, 2019. ISBN 978-3-030-05318-5.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9665" y="534777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65299" y="1709991"/>
            <a:ext cx="9609059" cy="4043812"/>
          </a:xfrm>
          <a:custGeom>
            <a:avLst/>
            <a:gdLst/>
            <a:ahLst/>
            <a:cxnLst/>
            <a:rect r="r" b="b" t="t" l="l"/>
            <a:pathLst>
              <a:path h="4043812" w="9609059">
                <a:moveTo>
                  <a:pt x="0" y="0"/>
                </a:moveTo>
                <a:lnTo>
                  <a:pt x="9609059" y="0"/>
                </a:lnTo>
                <a:lnTo>
                  <a:pt x="9609059" y="4043812"/>
                </a:lnTo>
                <a:lnTo>
                  <a:pt x="0" y="404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49434" y="6547857"/>
            <a:ext cx="11040788" cy="674715"/>
          </a:xfrm>
          <a:custGeom>
            <a:avLst/>
            <a:gdLst/>
            <a:ahLst/>
            <a:cxnLst/>
            <a:rect r="r" b="b" t="t" l="l"/>
            <a:pathLst>
              <a:path h="674715" w="11040788">
                <a:moveTo>
                  <a:pt x="0" y="0"/>
                </a:moveTo>
                <a:lnTo>
                  <a:pt x="11040789" y="0"/>
                </a:lnTo>
                <a:lnTo>
                  <a:pt x="11040789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4571" y="284815"/>
            <a:ext cx="1254460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0538" y="5970173"/>
            <a:ext cx="173667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0538" y="7184472"/>
            <a:ext cx="173667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39665" y="534777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23606" y="3812890"/>
            <a:ext cx="11040788" cy="4784342"/>
          </a:xfrm>
          <a:custGeom>
            <a:avLst/>
            <a:gdLst/>
            <a:ahLst/>
            <a:cxnLst/>
            <a:rect r="r" b="b" t="t" l="l"/>
            <a:pathLst>
              <a:path h="4784342" w="11040788">
                <a:moveTo>
                  <a:pt x="0" y="0"/>
                </a:moveTo>
                <a:lnTo>
                  <a:pt x="11040788" y="0"/>
                </a:lnTo>
                <a:lnTo>
                  <a:pt x="11040788" y="4784342"/>
                </a:lnTo>
                <a:lnTo>
                  <a:pt x="0" y="478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571" y="284815"/>
            <a:ext cx="1254460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200" y="1735170"/>
            <a:ext cx="1680210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nec</a:t>
            </a:r>
            <a:r>
              <a:rPr lang="en-US" sz="2499" spc="-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essidade de retropropagação: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-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Uma abordagem ingênua envolveria perturbar cada parâmetro individualmente e observar a variação na função de custo ℒ( </a:t>
            </a:r>
            <a:r>
              <a:rPr lang="en-US" sz="2499" i="true" spc="-39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θ</a:t>
            </a:r>
            <a:r>
              <a:rPr lang="en-US" sz="2499" spc="-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). Esse método é computacionalmente proibitivo, especialmente para redes com milhões de parâmetros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275662" y="8729743"/>
            <a:ext cx="173667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DAGoowiOEG0</dc:identifier>
  <dcterms:modified xsi:type="dcterms:W3CDTF">2011-08-01T06:04:30Z</dcterms:modified>
  <cp:revision>1</cp:revision>
  <dc:title>Redes Neurais - P2</dc:title>
</cp:coreProperties>
</file>